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40"/>
  </p:notesMasterIdLst>
  <p:handoutMasterIdLst>
    <p:handoutMasterId r:id="rId41"/>
  </p:handoutMasterIdLst>
  <p:sldIdLst>
    <p:sldId id="256" r:id="rId2"/>
    <p:sldId id="270" r:id="rId3"/>
    <p:sldId id="271" r:id="rId4"/>
    <p:sldId id="272" r:id="rId5"/>
    <p:sldId id="276" r:id="rId6"/>
    <p:sldId id="274" r:id="rId7"/>
    <p:sldId id="275" r:id="rId8"/>
    <p:sldId id="277" r:id="rId9"/>
    <p:sldId id="284" r:id="rId10"/>
    <p:sldId id="278" r:id="rId11"/>
    <p:sldId id="279" r:id="rId12"/>
    <p:sldId id="280" r:id="rId13"/>
    <p:sldId id="281" r:id="rId14"/>
    <p:sldId id="282" r:id="rId15"/>
    <p:sldId id="283" r:id="rId16"/>
    <p:sldId id="257" r:id="rId17"/>
    <p:sldId id="286" r:id="rId18"/>
    <p:sldId id="287" r:id="rId19"/>
    <p:sldId id="288" r:id="rId20"/>
    <p:sldId id="258" r:id="rId21"/>
    <p:sldId id="259" r:id="rId22"/>
    <p:sldId id="268" r:id="rId23"/>
    <p:sldId id="263" r:id="rId24"/>
    <p:sldId id="289" r:id="rId25"/>
    <p:sldId id="290" r:id="rId26"/>
    <p:sldId id="291" r:id="rId27"/>
    <p:sldId id="292" r:id="rId28"/>
    <p:sldId id="301" r:id="rId29"/>
    <p:sldId id="293" r:id="rId30"/>
    <p:sldId id="294" r:id="rId31"/>
    <p:sldId id="295" r:id="rId32"/>
    <p:sldId id="302" r:id="rId33"/>
    <p:sldId id="296" r:id="rId34"/>
    <p:sldId id="297" r:id="rId35"/>
    <p:sldId id="298" r:id="rId36"/>
    <p:sldId id="299" r:id="rId37"/>
    <p:sldId id="303" r:id="rId38"/>
    <p:sldId id="300" r:id="rId3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B23C00"/>
    <a:srgbClr val="464646"/>
    <a:srgbClr val="8F0000"/>
    <a:srgbClr val="DEF0F2"/>
    <a:srgbClr val="F2E5D0"/>
    <a:srgbClr val="CC99FF"/>
    <a:srgbClr val="99FF66"/>
    <a:srgbClr val="6699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068" autoAdjust="0"/>
    <p:restoredTop sz="86386" autoAdjust="0"/>
  </p:normalViewPr>
  <p:slideViewPr>
    <p:cSldViewPr>
      <p:cViewPr varScale="1">
        <p:scale>
          <a:sx n="172" d="100"/>
          <a:sy n="172" d="100"/>
        </p:scale>
        <p:origin x="45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99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91439" cy="91439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BEC4D-AF1D-B244-858F-FC7BB69AC3F2}" type="datetimeFigureOut">
              <a:rPr lang="en-US" smtClean="0"/>
              <a:t>9/14/17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7C8AE-DEBD-E641-93E8-ED065F7FB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049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F5E68D8E-92B9-6647-9C13-3186C5B514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527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8D8E-92B9-6647-9C13-3186C5B5146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897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8D8E-92B9-6647-9C13-3186C5B5146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66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8D8E-92B9-6647-9C13-3186C5B5146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58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8D8E-92B9-6647-9C13-3186C5B51462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795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381000" y="990600"/>
            <a:ext cx="76200" cy="51054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>
              <a:latin typeface="Times New Roman" charset="0"/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62000" y="1371600"/>
            <a:ext cx="7696200" cy="20574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765550"/>
            <a:ext cx="7696200" cy="2057400"/>
          </a:xfrm>
        </p:spPr>
        <p:txBody>
          <a:bodyPr/>
          <a:lstStyle>
            <a:lvl1pPr marL="0" indent="0">
              <a:buFont typeface="Wingdings" charset="0"/>
              <a:buNone/>
              <a:defRPr sz="24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sz="1000" b="1"/>
            </a:lvl1pPr>
          </a:lstStyle>
          <a:p>
            <a:fld id="{91E6F249-8D10-7240-A07E-F66CEC252905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30728" name="Group 8"/>
          <p:cNvGrpSpPr>
            <a:grpSpLocks/>
          </p:cNvGrpSpPr>
          <p:nvPr/>
        </p:nvGrpSpPr>
        <p:grpSpPr bwMode="auto">
          <a:xfrm>
            <a:off x="381000" y="304800"/>
            <a:ext cx="8391525" cy="5791200"/>
            <a:chOff x="240" y="192"/>
            <a:chExt cx="5286" cy="3648"/>
          </a:xfrm>
        </p:grpSpPr>
        <p:sp>
          <p:nvSpPr>
            <p:cNvPr id="30729" name="Rectangle 9"/>
            <p:cNvSpPr>
              <a:spLocks noChangeArrowheads="1"/>
            </p:cNvSpPr>
            <p:nvPr/>
          </p:nvSpPr>
          <p:spPr bwMode="auto">
            <a:xfrm flipV="1">
              <a:off x="5236" y="192"/>
              <a:ext cx="288" cy="28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0" name="Rectangle 10"/>
            <p:cNvSpPr>
              <a:spLocks noChangeArrowheads="1"/>
            </p:cNvSpPr>
            <p:nvPr/>
          </p:nvSpPr>
          <p:spPr bwMode="auto">
            <a:xfrm flipV="1">
              <a:off x="240" y="192"/>
              <a:ext cx="5004" cy="288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1" name="Rectangle 11"/>
            <p:cNvSpPr>
              <a:spLocks noChangeArrowheads="1"/>
            </p:cNvSpPr>
            <p:nvPr/>
          </p:nvSpPr>
          <p:spPr bwMode="auto">
            <a:xfrm flipV="1">
              <a:off x="240" y="480"/>
              <a:ext cx="5004" cy="14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2" name="Rectangle 12"/>
            <p:cNvSpPr>
              <a:spLocks noChangeArrowheads="1"/>
            </p:cNvSpPr>
            <p:nvPr/>
          </p:nvSpPr>
          <p:spPr bwMode="auto">
            <a:xfrm flipV="1">
              <a:off x="5242" y="480"/>
              <a:ext cx="282" cy="14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3" name="Line 13"/>
            <p:cNvSpPr>
              <a:spLocks noChangeShapeType="1"/>
            </p:cNvSpPr>
            <p:nvPr/>
          </p:nvSpPr>
          <p:spPr bwMode="auto">
            <a:xfrm flipH="1">
              <a:off x="480" y="2256"/>
              <a:ext cx="48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34" name="Rectangle 14"/>
            <p:cNvSpPr>
              <a:spLocks noChangeArrowheads="1"/>
            </p:cNvSpPr>
            <p:nvPr/>
          </p:nvSpPr>
          <p:spPr bwMode="auto">
            <a:xfrm>
              <a:off x="240" y="192"/>
              <a:ext cx="5286" cy="364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FDA5FC-E46B-9C44-BC74-948B74CFAE7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75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11163"/>
            <a:ext cx="2057400" cy="57197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11163"/>
            <a:ext cx="6019800" cy="57197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1E3472-7C7E-B14E-BFC5-D45A5C34A3D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90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1163"/>
            <a:ext cx="8229600" cy="6556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95400"/>
            <a:ext cx="4038600" cy="4835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4835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6963" y="6248400"/>
            <a:ext cx="210343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x-none" smtClean="0"/>
              <a:t>SJSU Dept. of Computer Science Fall 2013: September 10</a:t>
            </a:r>
            <a:endParaRPr lang="en-US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82963" y="6248400"/>
            <a:ext cx="263683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x-none"/>
              <a:t>CS 151: Object-Oriented Design</a:t>
            </a:r>
            <a:br>
              <a:rPr lang="en-US" altLang="x-none"/>
            </a:br>
            <a:r>
              <a:rPr lang="en-US" altLang="x-none">
                <a:ea typeface="Arial" charset="0"/>
                <a:cs typeface="Arial" charset="0"/>
              </a:rPr>
              <a:t>© </a:t>
            </a:r>
            <a:r>
              <a:rPr lang="en-US" altLang="x-none"/>
              <a:t>R. Mak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781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AE1539E7-25EC-2E4C-8DC6-118DB67E63C6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58634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D62B2D-F854-104A-9535-9A504E5923E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04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D3FEEA-E4EA-8B48-84AC-27AA886F7D9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908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4835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4835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F6CE3A-7281-7642-9900-6E16427813B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862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4CDA5C-119F-CC4B-9649-ABA59C0C102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635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50CE1F-3703-B242-8AD0-B0AC82B28EE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02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96963" y="6248400"/>
            <a:ext cx="210343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SJSU Dept. of Computer Science Fall 2013: September 10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82963" y="6248400"/>
            <a:ext cx="263683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CS 151: Object-Oriented Design © R. Mak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1431D7-A35E-FE4C-978D-A4C1DB31A32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584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074743-FE56-7945-B44C-593C2BC7280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86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885C50-577F-4141-9922-FD2248DB00C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552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11163"/>
            <a:ext cx="8229600" cy="65563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48355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38120" y="6248400"/>
            <a:ext cx="548679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FF516B7F-12E3-114E-9B55-66756E9F7A1D}" type="slidenum">
              <a:rPr lang="en-US"/>
              <a:pPr/>
              <a:t>‹#›</a:t>
            </a:fld>
            <a:endParaRPr lang="en-US" dirty="0"/>
          </a:p>
        </p:txBody>
      </p:sp>
      <p:grpSp>
        <p:nvGrpSpPr>
          <p:cNvPr id="29703" name="Group 7"/>
          <p:cNvGrpSpPr>
            <a:grpSpLocks/>
          </p:cNvGrpSpPr>
          <p:nvPr/>
        </p:nvGrpSpPr>
        <p:grpSpPr bwMode="auto">
          <a:xfrm>
            <a:off x="228600" y="0"/>
            <a:ext cx="8686800" cy="1143000"/>
            <a:chOff x="176" y="96"/>
            <a:chExt cx="5472" cy="1008"/>
          </a:xfrm>
        </p:grpSpPr>
        <p:sp>
          <p:nvSpPr>
            <p:cNvPr id="29704" name="Line 8"/>
            <p:cNvSpPr>
              <a:spLocks noChangeShapeType="1"/>
            </p:cNvSpPr>
            <p:nvPr/>
          </p:nvSpPr>
          <p:spPr bwMode="auto">
            <a:xfrm flipH="1">
              <a:off x="288" y="1104"/>
              <a:ext cx="52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5" name="Rectangle 9"/>
            <p:cNvSpPr>
              <a:spLocks noChangeArrowheads="1"/>
            </p:cNvSpPr>
            <p:nvPr/>
          </p:nvSpPr>
          <p:spPr bwMode="auto">
            <a:xfrm>
              <a:off x="5504" y="96"/>
              <a:ext cx="144" cy="14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6" name="Rectangle 10"/>
            <p:cNvSpPr>
              <a:spLocks noChangeArrowheads="1"/>
            </p:cNvSpPr>
            <p:nvPr/>
          </p:nvSpPr>
          <p:spPr bwMode="auto">
            <a:xfrm>
              <a:off x="176" y="96"/>
              <a:ext cx="5326" cy="14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7" name="Rectangle 11"/>
            <p:cNvSpPr>
              <a:spLocks noChangeArrowheads="1"/>
            </p:cNvSpPr>
            <p:nvPr/>
          </p:nvSpPr>
          <p:spPr bwMode="auto">
            <a:xfrm>
              <a:off x="176" y="240"/>
              <a:ext cx="5326" cy="8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8" name="Rectangle 12"/>
            <p:cNvSpPr>
              <a:spLocks noChangeArrowheads="1"/>
            </p:cNvSpPr>
            <p:nvPr/>
          </p:nvSpPr>
          <p:spPr bwMode="auto">
            <a:xfrm>
              <a:off x="5504" y="241"/>
              <a:ext cx="144" cy="8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</p:grpSp>
      <p:pic>
        <p:nvPicPr>
          <p:cNvPr id="29709" name="Picture 13" descr="SJSU-logo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6172200"/>
            <a:ext cx="639762" cy="6064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 userDrawn="1"/>
        </p:nvSpPr>
        <p:spPr>
          <a:xfrm>
            <a:off x="1097318" y="6263609"/>
            <a:ext cx="1800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Computer</a:t>
            </a:r>
            <a:r>
              <a:rPr lang="en-US" sz="1000" baseline="0" dirty="0" smtClean="0"/>
              <a:t> Engineering Dept.</a:t>
            </a:r>
          </a:p>
          <a:p>
            <a:r>
              <a:rPr lang="en-US" sz="1000" baseline="0" dirty="0" smtClean="0"/>
              <a:t>Fall 2017: September 12</a:t>
            </a:r>
            <a:endParaRPr lang="en-US" sz="1000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3228860" y="6263609"/>
            <a:ext cx="2964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CMPE 135: Object-Oriented</a:t>
            </a:r>
            <a:r>
              <a:rPr lang="en-US" sz="1000" baseline="0" dirty="0" smtClean="0"/>
              <a:t> Analysis and Design</a:t>
            </a:r>
            <a:br>
              <a:rPr lang="en-US" sz="1000" baseline="0" dirty="0" smtClean="0"/>
            </a:br>
            <a:r>
              <a:rPr lang="en-US" sz="1000" baseline="0" dirty="0" smtClean="0"/>
              <a:t>© R. Mak</a:t>
            </a:r>
            <a:endParaRPr lang="en-US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469900" indent="-469900" algn="l" rtl="0" fontAlgn="base">
        <a:spcBef>
          <a:spcPct val="20000"/>
        </a:spcBef>
        <a:spcAft>
          <a:spcPct val="0"/>
        </a:spcAft>
        <a:buClr>
          <a:schemeClr val="bg2"/>
        </a:buClr>
        <a:buSzPct val="70000"/>
        <a:buFont typeface="Wingdings" charset="0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charset="0"/>
        <a:buChar char="n"/>
        <a:defRPr sz="2400">
          <a:solidFill>
            <a:schemeClr val="tx1"/>
          </a:solidFill>
          <a:latin typeface="+mn-lt"/>
          <a:ea typeface="+mn-ea"/>
        </a:defRPr>
      </a:lvl2pPr>
      <a:lvl3pPr marL="1377950" indent="-468313" algn="l" rtl="0" fontAlgn="base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charset="0"/>
        <a:buChar char="o"/>
        <a:defRPr sz="2000">
          <a:solidFill>
            <a:schemeClr val="tx1"/>
          </a:solidFill>
          <a:latin typeface="+mn-lt"/>
          <a:ea typeface="+mn-ea"/>
        </a:defRPr>
      </a:lvl3pPr>
      <a:lvl4pPr marL="1827213" indent="-4381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charset="0"/>
        <a:buChar char="n"/>
        <a:defRPr sz="1600">
          <a:solidFill>
            <a:schemeClr val="tx1"/>
          </a:solidFill>
          <a:latin typeface="+mn-lt"/>
          <a:ea typeface="+mn-ea"/>
        </a:defRPr>
      </a:lvl4pPr>
      <a:lvl5pPr marL="22971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5pPr>
      <a:lvl6pPr marL="27543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6pPr>
      <a:lvl7pPr marL="32115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7pPr>
      <a:lvl8pPr marL="36687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8pPr>
      <a:lvl9pPr marL="41259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cs.sjsu.edu/~mak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hyperlink" Target="https://www.smartdraw.com/state-diagram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x-none" sz="3200" dirty="0"/>
              <a:t>CMPE 135: Object-Oriented Analysis </a:t>
            </a:r>
            <a:br>
              <a:rPr lang="en-US" altLang="x-none" sz="3200" dirty="0"/>
            </a:br>
            <a:r>
              <a:rPr lang="en-US" altLang="x-none" sz="3200" dirty="0"/>
              <a:t>and </a:t>
            </a:r>
            <a:r>
              <a:rPr lang="en-US" altLang="x-none" sz="3200" dirty="0" smtClean="0"/>
              <a:t>Design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400" dirty="0" smtClean="0"/>
              <a:t>September 12 Class </a:t>
            </a:r>
            <a:r>
              <a:rPr lang="en-US" sz="2400" dirty="0"/>
              <a:t>Meeting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lnSpc>
                <a:spcPct val="90000"/>
              </a:lnSpc>
            </a:pPr>
            <a:r>
              <a:rPr lang="en-US" dirty="0"/>
              <a:t>Department of Computer </a:t>
            </a:r>
            <a:r>
              <a:rPr lang="en-US" dirty="0" smtClean="0"/>
              <a:t>Engineering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San Jose State University</a:t>
            </a:r>
            <a:br>
              <a:rPr lang="en-US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dirty="0" smtClean="0"/>
              <a:t>Fall 2017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Instructor: Ron Mak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hlinkClick r:id="rId2"/>
              </a:rPr>
              <a:t>www.cs.sjsu.edu/~mak</a:t>
            </a:r>
            <a:endParaRPr lang="en-US" dirty="0"/>
          </a:p>
        </p:txBody>
      </p:sp>
      <p:pic>
        <p:nvPicPr>
          <p:cNvPr id="2053" name="Picture 5" descr="sjsu_logo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638" y="4591050"/>
            <a:ext cx="1096962" cy="10318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E6F249-8D10-7240-A07E-F66CEC252905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7" name="Picture 6" descr="Screen Shot 2015-08-23 at 4.03.0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40" y="4617707"/>
            <a:ext cx="878610" cy="11887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21F43-A14B-7547-868A-9BCD87B2BB13}" type="slidenum">
              <a:rPr lang="en-US" altLang="x-none"/>
              <a:pPr/>
              <a:t>10</a:t>
            </a:fld>
            <a:endParaRPr lang="en-US" altLang="x-none"/>
          </a:p>
        </p:txBody>
      </p:sp>
      <p:sp>
        <p:nvSpPr>
          <p:cNvPr id="236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UML Class </a:t>
            </a:r>
            <a:r>
              <a:rPr lang="en-US" altLang="x-none" dirty="0" smtClean="0"/>
              <a:t>Diagrams: Association</a:t>
            </a:r>
            <a:r>
              <a:rPr lang="en-US" altLang="x-none" i="1" dirty="0" smtClean="0"/>
              <a:t>, cont’d</a:t>
            </a:r>
            <a:endParaRPr lang="en-US" altLang="x-none" i="1" dirty="0"/>
          </a:p>
        </p:txBody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6713" y="1295400"/>
            <a:ext cx="8594725" cy="3758268"/>
          </a:xfrm>
        </p:spPr>
        <p:txBody>
          <a:bodyPr/>
          <a:lstStyle/>
          <a:p>
            <a:r>
              <a:rPr lang="en-US" altLang="x-none" dirty="0" smtClean="0"/>
              <a:t>In </a:t>
            </a:r>
            <a:r>
              <a:rPr lang="en-US" altLang="x-none" dirty="0"/>
              <a:t>UML class diagrams, </a:t>
            </a:r>
            <a:r>
              <a:rPr lang="en-US" altLang="x-none" dirty="0">
                <a:solidFill>
                  <a:srgbClr val="0033CC"/>
                </a:solidFill>
              </a:rPr>
              <a:t>draw a solid line with an open arrowhead</a:t>
            </a:r>
            <a:r>
              <a:rPr lang="en-US" altLang="x-none" dirty="0"/>
              <a:t> from class </a:t>
            </a:r>
            <a:r>
              <a:rPr lang="en-US" altLang="x-none" b="1" dirty="0">
                <a:solidFill>
                  <a:srgbClr val="0033CC"/>
                </a:solidFill>
                <a:latin typeface="Courier New" charset="0"/>
              </a:rPr>
              <a:t>A</a:t>
            </a:r>
            <a:r>
              <a:rPr lang="en-US" altLang="x-none" dirty="0"/>
              <a:t> to class </a:t>
            </a:r>
            <a:r>
              <a:rPr lang="en-US" altLang="x-none" b="1" dirty="0">
                <a:solidFill>
                  <a:srgbClr val="0033CC"/>
                </a:solidFill>
                <a:latin typeface="Courier New" charset="0"/>
              </a:rPr>
              <a:t>B</a:t>
            </a:r>
            <a:r>
              <a:rPr lang="en-US" altLang="x-none" dirty="0" smtClean="0"/>
              <a:t>.</a:t>
            </a:r>
          </a:p>
          <a:p>
            <a:pPr lvl="4"/>
            <a:endParaRPr lang="en-US" altLang="x-none" dirty="0"/>
          </a:p>
          <a:p>
            <a:r>
              <a:rPr lang="en-US" altLang="x-none" dirty="0"/>
              <a:t>Label the line with the name </a:t>
            </a:r>
            <a:r>
              <a:rPr lang="en-US" altLang="x-none" dirty="0" smtClean="0"/>
              <a:t/>
            </a:r>
            <a:br>
              <a:rPr lang="en-US" altLang="x-none" dirty="0" smtClean="0"/>
            </a:br>
            <a:r>
              <a:rPr lang="en-US" altLang="x-none" dirty="0" smtClean="0"/>
              <a:t>of </a:t>
            </a:r>
            <a:r>
              <a:rPr lang="en-US" altLang="x-none" dirty="0"/>
              <a:t>the attribute.</a:t>
            </a:r>
          </a:p>
          <a:p>
            <a:pPr lvl="1"/>
            <a:r>
              <a:rPr lang="en-US" altLang="x-none" dirty="0"/>
              <a:t>Don’t repeat the attribute inside the class box</a:t>
            </a:r>
            <a:r>
              <a:rPr lang="en-US" altLang="x-none" dirty="0" smtClean="0"/>
              <a:t>.</a:t>
            </a:r>
          </a:p>
          <a:p>
            <a:pPr lvl="5"/>
            <a:endParaRPr lang="en-US" altLang="x-none" dirty="0"/>
          </a:p>
          <a:p>
            <a:r>
              <a:rPr lang="en-US" altLang="x-none" dirty="0"/>
              <a:t>Can also be an </a:t>
            </a:r>
            <a:r>
              <a:rPr lang="en-US" altLang="x-none" u="sng" dirty="0" smtClean="0"/>
              <a:t>aggregation</a:t>
            </a:r>
            <a:r>
              <a:rPr lang="en-US" altLang="x-none" dirty="0" smtClean="0"/>
              <a:t> </a:t>
            </a:r>
            <a:r>
              <a:rPr lang="en-US" altLang="x-none" dirty="0"/>
              <a:t>or a </a:t>
            </a:r>
            <a:r>
              <a:rPr lang="en-US" altLang="x-none" u="sng" dirty="0"/>
              <a:t>composition</a:t>
            </a:r>
            <a:r>
              <a:rPr lang="en-US" altLang="x-none" dirty="0"/>
              <a:t>.</a:t>
            </a:r>
          </a:p>
          <a:p>
            <a:pPr lvl="1"/>
            <a:r>
              <a:rPr lang="en-US" altLang="x-none" dirty="0"/>
              <a:t>Optionally indicate multiplicity</a:t>
            </a:r>
            <a:r>
              <a:rPr lang="en-US" altLang="x-none" dirty="0" smtClean="0"/>
              <a:t>.</a:t>
            </a:r>
            <a:endParaRPr lang="en-US" altLang="x-none" dirty="0"/>
          </a:p>
        </p:txBody>
      </p:sp>
      <p:grpSp>
        <p:nvGrpSpPr>
          <p:cNvPr id="2" name="Group 1"/>
          <p:cNvGrpSpPr/>
          <p:nvPr/>
        </p:nvGrpSpPr>
        <p:grpSpPr>
          <a:xfrm>
            <a:off x="2378075" y="5132715"/>
            <a:ext cx="4572000" cy="914400"/>
            <a:chOff x="2286000" y="5165725"/>
            <a:chExt cx="4572000" cy="914400"/>
          </a:xfrm>
        </p:grpSpPr>
        <p:grpSp>
          <p:nvGrpSpPr>
            <p:cNvPr id="236554" name="Group 10"/>
            <p:cNvGrpSpPr>
              <a:grpSpLocks/>
            </p:cNvGrpSpPr>
            <p:nvPr/>
          </p:nvGrpSpPr>
          <p:grpSpPr bwMode="auto">
            <a:xfrm>
              <a:off x="2286000" y="5165725"/>
              <a:ext cx="4572000" cy="914400"/>
              <a:chOff x="1440" y="3139"/>
              <a:chExt cx="2880" cy="576"/>
            </a:xfrm>
          </p:grpSpPr>
          <p:sp>
            <p:nvSpPr>
              <p:cNvPr id="236548" name="Rectangle 4"/>
              <p:cNvSpPr>
                <a:spLocks noChangeArrowheads="1"/>
              </p:cNvSpPr>
              <p:nvPr/>
            </p:nvSpPr>
            <p:spPr bwMode="auto">
              <a:xfrm>
                <a:off x="1440" y="3139"/>
                <a:ext cx="864" cy="57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x-none"/>
                  <a:t>Mailbox</a:t>
                </a:r>
              </a:p>
            </p:txBody>
          </p:sp>
          <p:sp>
            <p:nvSpPr>
              <p:cNvPr id="236549" name="Rectangle 5"/>
              <p:cNvSpPr>
                <a:spLocks noChangeArrowheads="1"/>
              </p:cNvSpPr>
              <p:nvPr/>
            </p:nvSpPr>
            <p:spPr bwMode="auto">
              <a:xfrm>
                <a:off x="3456" y="3139"/>
                <a:ext cx="864" cy="57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x-none"/>
                  <a:t>Message</a:t>
                </a:r>
              </a:p>
            </p:txBody>
          </p:sp>
        </p:grpSp>
        <p:sp>
          <p:nvSpPr>
            <p:cNvPr id="236550" name="Line 6"/>
            <p:cNvSpPr>
              <a:spLocks noChangeShapeType="1"/>
            </p:cNvSpPr>
            <p:nvPr/>
          </p:nvSpPr>
          <p:spPr bwMode="auto">
            <a:xfrm>
              <a:off x="3657600" y="5622925"/>
              <a:ext cx="1828800" cy="0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551" name="Text Box 7"/>
            <p:cNvSpPr txBox="1">
              <a:spLocks noChangeArrowheads="1"/>
            </p:cNvSpPr>
            <p:nvPr/>
          </p:nvSpPr>
          <p:spPr bwMode="auto">
            <a:xfrm>
              <a:off x="3657600" y="5348288"/>
              <a:ext cx="927100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x-none" sz="1200" dirty="0" err="1">
                  <a:solidFill>
                    <a:srgbClr val="B23C00"/>
                  </a:solidFill>
                </a:rPr>
                <a:t>msgQueue</a:t>
              </a:r>
              <a:endParaRPr lang="en-US" altLang="x-none" sz="1200" dirty="0">
                <a:solidFill>
                  <a:srgbClr val="B23C00"/>
                </a:solidFill>
              </a:endParaRPr>
            </a:p>
          </p:txBody>
        </p:sp>
        <p:grpSp>
          <p:nvGrpSpPr>
            <p:cNvPr id="236555" name="Group 11"/>
            <p:cNvGrpSpPr>
              <a:grpSpLocks/>
            </p:cNvGrpSpPr>
            <p:nvPr/>
          </p:nvGrpSpPr>
          <p:grpSpPr bwMode="auto">
            <a:xfrm>
              <a:off x="3657600" y="5622925"/>
              <a:ext cx="1646238" cy="457200"/>
              <a:chOff x="2304" y="3427"/>
              <a:chExt cx="1037" cy="288"/>
            </a:xfrm>
          </p:grpSpPr>
          <p:sp>
            <p:nvSpPr>
              <p:cNvPr id="236552" name="Text Box 8"/>
              <p:cNvSpPr txBox="1">
                <a:spLocks noChangeArrowheads="1"/>
              </p:cNvSpPr>
              <p:nvPr/>
            </p:nvSpPr>
            <p:spPr bwMode="auto">
              <a:xfrm>
                <a:off x="2304" y="3427"/>
                <a:ext cx="169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x-none" sz="1200"/>
                  <a:t>1</a:t>
                </a:r>
              </a:p>
            </p:txBody>
          </p:sp>
          <p:sp>
            <p:nvSpPr>
              <p:cNvPr id="236553" name="Text Box 9"/>
              <p:cNvSpPr txBox="1">
                <a:spLocks noChangeArrowheads="1"/>
              </p:cNvSpPr>
              <p:nvPr/>
            </p:nvSpPr>
            <p:spPr bwMode="auto">
              <a:xfrm>
                <a:off x="3150" y="3427"/>
                <a:ext cx="19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x-none"/>
                  <a:t>*</a:t>
                </a:r>
              </a:p>
            </p:txBody>
          </p:sp>
        </p:grpSp>
      </p:grpSp>
      <p:grpSp>
        <p:nvGrpSpPr>
          <p:cNvPr id="236559" name="Group 15"/>
          <p:cNvGrpSpPr>
            <a:grpSpLocks/>
          </p:cNvGrpSpPr>
          <p:nvPr/>
        </p:nvGrpSpPr>
        <p:grpSpPr bwMode="auto">
          <a:xfrm>
            <a:off x="5823743" y="2336555"/>
            <a:ext cx="1816101" cy="914400"/>
            <a:chOff x="576" y="3139"/>
            <a:chExt cx="1144" cy="576"/>
          </a:xfrm>
        </p:grpSpPr>
        <p:sp>
          <p:nvSpPr>
            <p:cNvPr id="236556" name="Rectangle 12"/>
            <p:cNvSpPr>
              <a:spLocks noChangeArrowheads="1"/>
            </p:cNvSpPr>
            <p:nvPr/>
          </p:nvSpPr>
          <p:spPr bwMode="auto">
            <a:xfrm>
              <a:off x="576" y="3139"/>
              <a:ext cx="1094" cy="57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557" name="Text Box 13"/>
            <p:cNvSpPr txBox="1">
              <a:spLocks noChangeArrowheads="1"/>
            </p:cNvSpPr>
            <p:nvPr/>
          </p:nvSpPr>
          <p:spPr bwMode="auto">
            <a:xfrm>
              <a:off x="576" y="3139"/>
              <a:ext cx="1094" cy="2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x-none" sz="1800"/>
                <a:t>Mailbox</a:t>
              </a:r>
            </a:p>
          </p:txBody>
        </p:sp>
        <p:sp>
          <p:nvSpPr>
            <p:cNvPr id="236558" name="Text Box 14"/>
            <p:cNvSpPr txBox="1">
              <a:spLocks noChangeArrowheads="1"/>
            </p:cNvSpPr>
            <p:nvPr/>
          </p:nvSpPr>
          <p:spPr bwMode="auto">
            <a:xfrm>
              <a:off x="576" y="3427"/>
              <a:ext cx="1144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x-none" sz="1200" dirty="0" err="1"/>
                <a:t>msgQueue</a:t>
              </a:r>
              <a:r>
                <a:rPr lang="en-US" altLang="x-none" sz="1200" dirty="0"/>
                <a:t> : Message</a:t>
              </a:r>
              <a:r>
                <a:rPr lang="en-US" altLang="x-none" sz="1200" dirty="0" smtClean="0"/>
                <a:t>[ ]</a:t>
              </a:r>
              <a:endParaRPr lang="en-US" altLang="x-none" sz="1200" dirty="0"/>
            </a:p>
          </p:txBody>
        </p:sp>
      </p:grpSp>
      <p:sp>
        <p:nvSpPr>
          <p:cNvPr id="236561" name="Text Box 17"/>
          <p:cNvSpPr txBox="1">
            <a:spLocks noChangeArrowheads="1"/>
          </p:cNvSpPr>
          <p:nvPr/>
        </p:nvSpPr>
        <p:spPr bwMode="auto">
          <a:xfrm>
            <a:off x="232449" y="5328305"/>
            <a:ext cx="1835759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33CC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x-none" sz="1400" dirty="0">
                <a:solidFill>
                  <a:srgbClr val="0033CC"/>
                </a:solidFill>
              </a:rPr>
              <a:t>Replace the attribute</a:t>
            </a:r>
          </a:p>
          <a:p>
            <a:pPr algn="ctr"/>
            <a:r>
              <a:rPr lang="en-US" altLang="x-none" sz="1400" dirty="0">
                <a:solidFill>
                  <a:srgbClr val="0033CC"/>
                </a:solidFill>
              </a:rPr>
              <a:t>with the </a:t>
            </a:r>
            <a:r>
              <a:rPr lang="en-US" altLang="x-none" sz="1400" dirty="0" smtClean="0">
                <a:solidFill>
                  <a:srgbClr val="0033CC"/>
                </a:solidFill>
              </a:rPr>
              <a:t>association.</a:t>
            </a:r>
            <a:endParaRPr lang="en-US" altLang="x-none" sz="1400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7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6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6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6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6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6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6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56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2126D-FB0D-6141-A67A-CA599AEEC5E7}" type="slidenum">
              <a:rPr lang="en-US" altLang="x-none"/>
              <a:pPr/>
              <a:t>11</a:t>
            </a:fld>
            <a:endParaRPr lang="en-US" altLang="x-none"/>
          </a:p>
        </p:txBody>
      </p:sp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Class Diagram Examples</a:t>
            </a:r>
          </a:p>
        </p:txBody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35075"/>
            <a:ext cx="8229600" cy="457200"/>
          </a:xfrm>
        </p:spPr>
        <p:txBody>
          <a:bodyPr/>
          <a:lstStyle/>
          <a:p>
            <a:r>
              <a:rPr lang="en-US" altLang="x-none" sz="2600" dirty="0"/>
              <a:t>What’s in the </a:t>
            </a:r>
            <a:r>
              <a:rPr lang="en-US" altLang="x-none" sz="2600" b="1" dirty="0">
                <a:solidFill>
                  <a:srgbClr val="0033CC"/>
                </a:solidFill>
                <a:latin typeface="Courier New" charset="0"/>
              </a:rPr>
              <a:t>frontend</a:t>
            </a:r>
            <a:r>
              <a:rPr lang="en-US" altLang="x-none" sz="2600" dirty="0"/>
              <a:t> package of a compiler?</a:t>
            </a:r>
          </a:p>
        </p:txBody>
      </p:sp>
      <p:pic>
        <p:nvPicPr>
          <p:cNvPr id="237572" name="Picture 4" descr="177075 fg02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1691659"/>
            <a:ext cx="5486400" cy="449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7573" name="Text Box 5"/>
          <p:cNvSpPr txBox="1">
            <a:spLocks noChangeArrowheads="1"/>
          </p:cNvSpPr>
          <p:nvPr/>
        </p:nvSpPr>
        <p:spPr bwMode="auto">
          <a:xfrm>
            <a:off x="6223000" y="2239963"/>
            <a:ext cx="2747963" cy="406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x-none" sz="2000">
                <a:solidFill>
                  <a:schemeClr val="folHlink"/>
                </a:solidFill>
              </a:rPr>
              <a:t>UML package diagram</a:t>
            </a:r>
          </a:p>
        </p:txBody>
      </p:sp>
      <p:sp>
        <p:nvSpPr>
          <p:cNvPr id="237574" name="Text Box 6"/>
          <p:cNvSpPr txBox="1">
            <a:spLocks noChangeArrowheads="1"/>
          </p:cNvSpPr>
          <p:nvPr/>
        </p:nvSpPr>
        <p:spPr bwMode="auto">
          <a:xfrm>
            <a:off x="6218238" y="4343400"/>
            <a:ext cx="1649412" cy="13239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33CC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x-none" sz="1600" b="1">
                <a:solidFill>
                  <a:srgbClr val="0033CC"/>
                </a:solidFill>
              </a:rPr>
              <a:t>Access control</a:t>
            </a:r>
          </a:p>
          <a:p>
            <a:r>
              <a:rPr lang="en-US" altLang="x-none" sz="1600">
                <a:solidFill>
                  <a:srgbClr val="0033CC"/>
                </a:solidFill>
              </a:rPr>
              <a:t>  +  public</a:t>
            </a:r>
          </a:p>
          <a:p>
            <a:r>
              <a:rPr lang="en-US" altLang="x-none" sz="1600">
                <a:solidFill>
                  <a:srgbClr val="0033CC"/>
                </a:solidFill>
              </a:rPr>
              <a:t>  </a:t>
            </a:r>
            <a:r>
              <a:rPr lang="en-US" altLang="x-none" sz="1600">
                <a:solidFill>
                  <a:srgbClr val="0033CC"/>
                </a:solidFill>
                <a:ea typeface="Arial" charset="0"/>
                <a:cs typeface="Arial" charset="0"/>
              </a:rPr>
              <a:t>–</a:t>
            </a:r>
            <a:r>
              <a:rPr lang="en-US" altLang="x-none" sz="1600">
                <a:solidFill>
                  <a:srgbClr val="0033CC"/>
                </a:solidFill>
              </a:rPr>
              <a:t>  private</a:t>
            </a:r>
          </a:p>
          <a:p>
            <a:r>
              <a:rPr lang="en-US" altLang="x-none" sz="1600">
                <a:solidFill>
                  <a:srgbClr val="0033CC"/>
                </a:solidFill>
              </a:rPr>
              <a:t>  #  protected</a:t>
            </a:r>
          </a:p>
          <a:p>
            <a:r>
              <a:rPr lang="en-US" altLang="x-none" sz="1600">
                <a:solidFill>
                  <a:srgbClr val="0033CC"/>
                </a:solidFill>
              </a:rPr>
              <a:t>  ~  package</a:t>
            </a:r>
          </a:p>
        </p:txBody>
      </p:sp>
      <p:sp>
        <p:nvSpPr>
          <p:cNvPr id="237575" name="Text Box 7"/>
          <p:cNvSpPr txBox="1">
            <a:spLocks noChangeArrowheads="1"/>
          </p:cNvSpPr>
          <p:nvPr/>
        </p:nvSpPr>
        <p:spPr bwMode="auto">
          <a:xfrm>
            <a:off x="6126820" y="6243935"/>
            <a:ext cx="2285639" cy="461665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x-none" sz="800" b="1" dirty="0" smtClean="0">
                <a:solidFill>
                  <a:srgbClr val="B2B2B2"/>
                </a:solidFill>
              </a:rPr>
              <a:t>Writing </a:t>
            </a:r>
            <a:r>
              <a:rPr lang="en-US" altLang="x-none" sz="800" b="1" dirty="0">
                <a:solidFill>
                  <a:srgbClr val="B2B2B2"/>
                </a:solidFill>
              </a:rPr>
              <a:t>Compilers and Interpreters, 3</a:t>
            </a:r>
            <a:r>
              <a:rPr lang="en-US" altLang="x-none" sz="800" b="1" baseline="30000" dirty="0">
                <a:solidFill>
                  <a:srgbClr val="B2B2B2"/>
                </a:solidFill>
              </a:rPr>
              <a:t>rd</a:t>
            </a:r>
            <a:r>
              <a:rPr lang="en-US" altLang="x-none" sz="800" b="1" dirty="0">
                <a:solidFill>
                  <a:srgbClr val="B2B2B2"/>
                </a:solidFill>
              </a:rPr>
              <a:t> </a:t>
            </a:r>
            <a:r>
              <a:rPr lang="en-US" altLang="x-none" sz="800" b="1" dirty="0" smtClean="0">
                <a:solidFill>
                  <a:srgbClr val="B2B2B2"/>
                </a:solidFill>
              </a:rPr>
              <a:t>ed.</a:t>
            </a:r>
            <a:endParaRPr lang="en-US" altLang="x-none" sz="800" dirty="0">
              <a:solidFill>
                <a:srgbClr val="B2B2B2"/>
              </a:solidFill>
            </a:endParaRPr>
          </a:p>
          <a:p>
            <a:r>
              <a:rPr lang="en-US" altLang="x-none" sz="800" dirty="0" smtClean="0">
                <a:solidFill>
                  <a:srgbClr val="B2B2B2"/>
                </a:solidFill>
              </a:rPr>
              <a:t>by Ronald </a:t>
            </a:r>
            <a:r>
              <a:rPr lang="en-US" altLang="x-none" sz="800" dirty="0" err="1" smtClean="0">
                <a:solidFill>
                  <a:srgbClr val="B2B2B2"/>
                </a:solidFill>
              </a:rPr>
              <a:t>Mak</a:t>
            </a:r>
            <a:endParaRPr lang="en-US" altLang="x-none" sz="800" dirty="0" smtClean="0">
              <a:solidFill>
                <a:srgbClr val="B2B2B2"/>
              </a:solidFill>
            </a:endParaRPr>
          </a:p>
          <a:p>
            <a:r>
              <a:rPr lang="en-US" altLang="x-none" sz="800" dirty="0" smtClean="0">
                <a:solidFill>
                  <a:srgbClr val="B2B2B2"/>
                </a:solidFill>
              </a:rPr>
              <a:t>John </a:t>
            </a:r>
            <a:r>
              <a:rPr lang="en-US" altLang="x-none" sz="800" dirty="0">
                <a:solidFill>
                  <a:srgbClr val="B2B2B2"/>
                </a:solidFill>
              </a:rPr>
              <a:t>Wiley &amp; Sons, 2009.</a:t>
            </a:r>
            <a:endParaRPr lang="en-US" altLang="x-none" sz="800" b="1" dirty="0">
              <a:solidFill>
                <a:srgbClr val="B2B2B2"/>
              </a:solidFill>
            </a:endParaRPr>
          </a:p>
        </p:txBody>
      </p:sp>
      <p:sp>
        <p:nvSpPr>
          <p:cNvPr id="237576" name="Text Box 8"/>
          <p:cNvSpPr txBox="1">
            <a:spLocks noChangeArrowheads="1"/>
          </p:cNvSpPr>
          <p:nvPr/>
        </p:nvSpPr>
        <p:spPr bwMode="auto">
          <a:xfrm>
            <a:off x="6218238" y="2971800"/>
            <a:ext cx="2581275" cy="1006475"/>
          </a:xfrm>
          <a:prstGeom prst="rect">
            <a:avLst/>
          </a:prstGeom>
          <a:solidFill>
            <a:srgbClr val="00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x-none" sz="2000" dirty="0">
                <a:solidFill>
                  <a:srgbClr val="FFFF00"/>
                </a:solidFill>
              </a:rPr>
              <a:t>What information can</a:t>
            </a:r>
          </a:p>
          <a:p>
            <a:pPr algn="ctr"/>
            <a:r>
              <a:rPr lang="en-US" altLang="x-none" sz="2000" dirty="0">
                <a:solidFill>
                  <a:srgbClr val="FFFF00"/>
                </a:solidFill>
              </a:rPr>
              <a:t>you learn from </a:t>
            </a:r>
            <a:r>
              <a:rPr lang="en-US" altLang="x-none" sz="2000" dirty="0" smtClean="0">
                <a:solidFill>
                  <a:srgbClr val="FFFF00"/>
                </a:solidFill>
              </a:rPr>
              <a:t>these</a:t>
            </a:r>
            <a:endParaRPr lang="en-US" altLang="x-none" sz="2000" dirty="0">
              <a:solidFill>
                <a:srgbClr val="FFFF00"/>
              </a:solidFill>
            </a:endParaRPr>
          </a:p>
          <a:p>
            <a:pPr algn="ctr"/>
            <a:r>
              <a:rPr lang="en-US" altLang="x-none" sz="2000" dirty="0">
                <a:solidFill>
                  <a:srgbClr val="FFFF00"/>
                </a:solidFill>
              </a:rPr>
              <a:t>class diagrams?</a:t>
            </a:r>
          </a:p>
        </p:txBody>
      </p:sp>
    </p:spTree>
    <p:extLst>
      <p:ext uri="{BB962C8B-B14F-4D97-AF65-F5344CB8AC3E}">
        <p14:creationId xmlns:p14="http://schemas.microsoft.com/office/powerpoint/2010/main" val="33172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75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75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57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79E89-1715-AB46-BFA9-DCB80EB002AD}" type="slidenum">
              <a:rPr lang="en-US" altLang="x-none"/>
              <a:pPr/>
              <a:t>12</a:t>
            </a:fld>
            <a:endParaRPr lang="en-US" altLang="x-none"/>
          </a:p>
        </p:txBody>
      </p:sp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Class Diagram Examples</a:t>
            </a:r>
            <a:r>
              <a:rPr lang="en-US" altLang="x-none" i="1"/>
              <a:t>, cont’d</a:t>
            </a:r>
          </a:p>
        </p:txBody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2651125" cy="4784725"/>
          </a:xfrm>
        </p:spPr>
        <p:txBody>
          <a:bodyPr/>
          <a:lstStyle/>
          <a:p>
            <a:r>
              <a:rPr lang="en-US" altLang="x-none">
                <a:solidFill>
                  <a:schemeClr val="folHlink"/>
                </a:solidFill>
              </a:rPr>
              <a:t>Message handling</a:t>
            </a:r>
            <a:r>
              <a:rPr lang="en-US" altLang="x-none"/>
              <a:t> in the front end of a compiler.</a:t>
            </a:r>
          </a:p>
          <a:p>
            <a:pPr lvl="1"/>
            <a:r>
              <a:rPr lang="en-US" altLang="x-none" b="1">
                <a:solidFill>
                  <a:srgbClr val="0033CC"/>
                </a:solidFill>
                <a:latin typeface="Courier New" charset="0"/>
              </a:rPr>
              <a:t>frontend</a:t>
            </a:r>
            <a:r>
              <a:rPr lang="en-US" altLang="x-none"/>
              <a:t> and </a:t>
            </a:r>
            <a:r>
              <a:rPr lang="en-US" altLang="x-none" b="1">
                <a:solidFill>
                  <a:srgbClr val="0033CC"/>
                </a:solidFill>
                <a:latin typeface="Courier New" charset="0"/>
              </a:rPr>
              <a:t>message</a:t>
            </a:r>
            <a:r>
              <a:rPr lang="en-US" altLang="x-none"/>
              <a:t> packages</a:t>
            </a:r>
          </a:p>
        </p:txBody>
      </p:sp>
      <p:pic>
        <p:nvPicPr>
          <p:cNvPr id="238596" name="Picture 4" descr="177075 fg02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525" y="1235075"/>
            <a:ext cx="5121275" cy="498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6126820" y="6350578"/>
            <a:ext cx="2285639" cy="461665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x-none" sz="800" b="1" dirty="0" smtClean="0">
                <a:solidFill>
                  <a:srgbClr val="B2B2B2"/>
                </a:solidFill>
              </a:rPr>
              <a:t>Writing </a:t>
            </a:r>
            <a:r>
              <a:rPr lang="en-US" altLang="x-none" sz="800" b="1" dirty="0">
                <a:solidFill>
                  <a:srgbClr val="B2B2B2"/>
                </a:solidFill>
              </a:rPr>
              <a:t>Compilers and Interpreters, 3</a:t>
            </a:r>
            <a:r>
              <a:rPr lang="en-US" altLang="x-none" sz="800" b="1" baseline="30000" dirty="0">
                <a:solidFill>
                  <a:srgbClr val="B2B2B2"/>
                </a:solidFill>
              </a:rPr>
              <a:t>rd</a:t>
            </a:r>
            <a:r>
              <a:rPr lang="en-US" altLang="x-none" sz="800" b="1" dirty="0">
                <a:solidFill>
                  <a:srgbClr val="B2B2B2"/>
                </a:solidFill>
              </a:rPr>
              <a:t> </a:t>
            </a:r>
            <a:r>
              <a:rPr lang="en-US" altLang="x-none" sz="800" b="1" dirty="0" smtClean="0">
                <a:solidFill>
                  <a:srgbClr val="B2B2B2"/>
                </a:solidFill>
              </a:rPr>
              <a:t>ed.</a:t>
            </a:r>
            <a:endParaRPr lang="en-US" altLang="x-none" sz="800" dirty="0">
              <a:solidFill>
                <a:srgbClr val="B2B2B2"/>
              </a:solidFill>
            </a:endParaRPr>
          </a:p>
          <a:p>
            <a:r>
              <a:rPr lang="en-US" altLang="x-none" sz="800" dirty="0" smtClean="0">
                <a:solidFill>
                  <a:srgbClr val="B2B2B2"/>
                </a:solidFill>
              </a:rPr>
              <a:t>by Ronald </a:t>
            </a:r>
            <a:r>
              <a:rPr lang="en-US" altLang="x-none" sz="800" dirty="0" err="1" smtClean="0">
                <a:solidFill>
                  <a:srgbClr val="B2B2B2"/>
                </a:solidFill>
              </a:rPr>
              <a:t>Mak</a:t>
            </a:r>
            <a:endParaRPr lang="en-US" altLang="x-none" sz="800" dirty="0" smtClean="0">
              <a:solidFill>
                <a:srgbClr val="B2B2B2"/>
              </a:solidFill>
            </a:endParaRPr>
          </a:p>
          <a:p>
            <a:r>
              <a:rPr lang="en-US" altLang="x-none" sz="800" dirty="0" smtClean="0">
                <a:solidFill>
                  <a:srgbClr val="B2B2B2"/>
                </a:solidFill>
              </a:rPr>
              <a:t>John </a:t>
            </a:r>
            <a:r>
              <a:rPr lang="en-US" altLang="x-none" sz="800" dirty="0">
                <a:solidFill>
                  <a:srgbClr val="B2B2B2"/>
                </a:solidFill>
              </a:rPr>
              <a:t>Wiley &amp; Sons, 2009.</a:t>
            </a:r>
            <a:endParaRPr lang="en-US" altLang="x-none" sz="800" b="1" dirty="0">
              <a:solidFill>
                <a:srgbClr val="B2B2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0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7370A-FB58-F749-B813-F90A03E1EF8F}" type="slidenum">
              <a:rPr lang="en-US" altLang="x-none"/>
              <a:pPr/>
              <a:t>13</a:t>
            </a:fld>
            <a:endParaRPr lang="en-US" altLang="x-none"/>
          </a:p>
        </p:txBody>
      </p:sp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Class Diagram Examples</a:t>
            </a:r>
            <a:r>
              <a:rPr lang="en-US" altLang="x-none" i="1"/>
              <a:t>, cont’d</a:t>
            </a:r>
          </a:p>
        </p:txBody>
      </p:sp>
      <p:pic>
        <p:nvPicPr>
          <p:cNvPr id="239620" name="Picture 4" descr="177075 fg02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1947863"/>
            <a:ext cx="6797675" cy="420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962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74638" y="1276350"/>
            <a:ext cx="8686800" cy="506413"/>
          </a:xfrm>
          <a:noFill/>
          <a:ln/>
        </p:spPr>
        <p:txBody>
          <a:bodyPr/>
          <a:lstStyle/>
          <a:p>
            <a:r>
              <a:rPr lang="en-US" altLang="x-none" sz="2400" dirty="0"/>
              <a:t>The </a:t>
            </a:r>
            <a:r>
              <a:rPr lang="en-US" altLang="x-none" sz="2400" b="1" dirty="0">
                <a:solidFill>
                  <a:srgbClr val="0033CC"/>
                </a:solidFill>
                <a:latin typeface="Courier New" charset="0"/>
              </a:rPr>
              <a:t>frontend</a:t>
            </a:r>
            <a:r>
              <a:rPr lang="en-US" altLang="x-none" sz="2400" dirty="0"/>
              <a:t>, </a:t>
            </a:r>
            <a:r>
              <a:rPr lang="en-US" altLang="x-none" sz="2400" b="1" dirty="0">
                <a:solidFill>
                  <a:srgbClr val="0033CC"/>
                </a:solidFill>
                <a:latin typeface="Courier New" charset="0"/>
              </a:rPr>
              <a:t>intermediate</a:t>
            </a:r>
            <a:r>
              <a:rPr lang="en-US" altLang="x-none" sz="2400" dirty="0"/>
              <a:t>, and </a:t>
            </a:r>
            <a:r>
              <a:rPr lang="en-US" altLang="x-none" sz="2400" b="1" dirty="0">
                <a:solidFill>
                  <a:srgbClr val="0033CC"/>
                </a:solidFill>
                <a:latin typeface="Courier New" charset="0"/>
              </a:rPr>
              <a:t>backend</a:t>
            </a:r>
            <a:r>
              <a:rPr lang="en-US" altLang="x-none" sz="2400" dirty="0"/>
              <a:t> packages.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6126820" y="6243935"/>
            <a:ext cx="2285639" cy="461665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x-none" sz="800" b="1" dirty="0" smtClean="0">
                <a:solidFill>
                  <a:srgbClr val="B2B2B2"/>
                </a:solidFill>
              </a:rPr>
              <a:t>Writing </a:t>
            </a:r>
            <a:r>
              <a:rPr lang="en-US" altLang="x-none" sz="800" b="1" dirty="0">
                <a:solidFill>
                  <a:srgbClr val="B2B2B2"/>
                </a:solidFill>
              </a:rPr>
              <a:t>Compilers and Interpreters, 3</a:t>
            </a:r>
            <a:r>
              <a:rPr lang="en-US" altLang="x-none" sz="800" b="1" baseline="30000" dirty="0">
                <a:solidFill>
                  <a:srgbClr val="B2B2B2"/>
                </a:solidFill>
              </a:rPr>
              <a:t>rd</a:t>
            </a:r>
            <a:r>
              <a:rPr lang="en-US" altLang="x-none" sz="800" b="1" dirty="0">
                <a:solidFill>
                  <a:srgbClr val="B2B2B2"/>
                </a:solidFill>
              </a:rPr>
              <a:t> </a:t>
            </a:r>
            <a:r>
              <a:rPr lang="en-US" altLang="x-none" sz="800" b="1" dirty="0" smtClean="0">
                <a:solidFill>
                  <a:srgbClr val="B2B2B2"/>
                </a:solidFill>
              </a:rPr>
              <a:t>ed.</a:t>
            </a:r>
            <a:endParaRPr lang="en-US" altLang="x-none" sz="800" dirty="0">
              <a:solidFill>
                <a:srgbClr val="B2B2B2"/>
              </a:solidFill>
            </a:endParaRPr>
          </a:p>
          <a:p>
            <a:r>
              <a:rPr lang="en-US" altLang="x-none" sz="800" dirty="0" smtClean="0">
                <a:solidFill>
                  <a:srgbClr val="B2B2B2"/>
                </a:solidFill>
              </a:rPr>
              <a:t>by Ronald </a:t>
            </a:r>
            <a:r>
              <a:rPr lang="en-US" altLang="x-none" sz="800" dirty="0" err="1" smtClean="0">
                <a:solidFill>
                  <a:srgbClr val="B2B2B2"/>
                </a:solidFill>
              </a:rPr>
              <a:t>Mak</a:t>
            </a:r>
            <a:endParaRPr lang="en-US" altLang="x-none" sz="800" dirty="0" smtClean="0">
              <a:solidFill>
                <a:srgbClr val="B2B2B2"/>
              </a:solidFill>
            </a:endParaRPr>
          </a:p>
          <a:p>
            <a:r>
              <a:rPr lang="en-US" altLang="x-none" sz="800" dirty="0" smtClean="0">
                <a:solidFill>
                  <a:srgbClr val="B2B2B2"/>
                </a:solidFill>
              </a:rPr>
              <a:t>John </a:t>
            </a:r>
            <a:r>
              <a:rPr lang="en-US" altLang="x-none" sz="800" dirty="0">
                <a:solidFill>
                  <a:srgbClr val="B2B2B2"/>
                </a:solidFill>
              </a:rPr>
              <a:t>Wiley &amp; Sons, 2009.</a:t>
            </a:r>
            <a:endParaRPr lang="en-US" altLang="x-none" sz="800" b="1" dirty="0">
              <a:solidFill>
                <a:srgbClr val="B2B2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36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4CE0-889B-9843-82E6-D42A10FD862C}" type="slidenum">
              <a:rPr lang="en-US" altLang="x-none"/>
              <a:pPr/>
              <a:t>14</a:t>
            </a:fld>
            <a:endParaRPr lang="en-US" altLang="x-none"/>
          </a:p>
        </p:txBody>
      </p:sp>
      <p:sp>
        <p:nvSpPr>
          <p:cNvPr id="240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Class Diagram Examples</a:t>
            </a:r>
            <a:r>
              <a:rPr lang="en-US" altLang="x-none" i="1"/>
              <a:t>, cont’d</a:t>
            </a:r>
          </a:p>
        </p:txBody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35075"/>
            <a:ext cx="2651125" cy="4895850"/>
          </a:xfrm>
        </p:spPr>
        <p:txBody>
          <a:bodyPr/>
          <a:lstStyle/>
          <a:p>
            <a:r>
              <a:rPr lang="en-US" altLang="x-none" sz="2400" dirty="0"/>
              <a:t>Implement the </a:t>
            </a:r>
            <a:r>
              <a:rPr lang="en-US" altLang="x-none" sz="2400" dirty="0">
                <a:solidFill>
                  <a:srgbClr val="B23C00"/>
                </a:solidFill>
              </a:rPr>
              <a:t>abstract base classes </a:t>
            </a:r>
            <a:r>
              <a:rPr lang="en-US" altLang="x-none" sz="2400" b="1" dirty="0">
                <a:solidFill>
                  <a:srgbClr val="0033CC"/>
                </a:solidFill>
                <a:latin typeface="Courier New" charset="0"/>
              </a:rPr>
              <a:t>Parser</a:t>
            </a:r>
            <a:r>
              <a:rPr lang="en-US" altLang="x-none" sz="2400" dirty="0"/>
              <a:t> and </a:t>
            </a:r>
            <a:r>
              <a:rPr lang="en-US" altLang="x-none" sz="2400" b="1" dirty="0">
                <a:solidFill>
                  <a:srgbClr val="0033CC"/>
                </a:solidFill>
                <a:latin typeface="Courier New" charset="0"/>
              </a:rPr>
              <a:t>Scanner</a:t>
            </a:r>
            <a:r>
              <a:rPr lang="en-US" altLang="x-none" sz="2400" dirty="0"/>
              <a:t> with language-specific </a:t>
            </a:r>
            <a:r>
              <a:rPr lang="en-US" altLang="x-none" sz="2400" dirty="0">
                <a:solidFill>
                  <a:srgbClr val="B23C00"/>
                </a:solidFill>
              </a:rPr>
              <a:t>subclasses</a:t>
            </a:r>
            <a:r>
              <a:rPr lang="en-US" altLang="x-none" sz="2400" dirty="0"/>
              <a:t>.</a:t>
            </a:r>
          </a:p>
        </p:txBody>
      </p:sp>
      <p:pic>
        <p:nvPicPr>
          <p:cNvPr id="240644" name="Picture 4" descr="177075 fg02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75" y="1235075"/>
            <a:ext cx="5446713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6126820" y="6243935"/>
            <a:ext cx="2285639" cy="461665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x-none" sz="800" b="1" dirty="0" smtClean="0">
                <a:solidFill>
                  <a:srgbClr val="B2B2B2"/>
                </a:solidFill>
              </a:rPr>
              <a:t>Writing </a:t>
            </a:r>
            <a:r>
              <a:rPr lang="en-US" altLang="x-none" sz="800" b="1" dirty="0">
                <a:solidFill>
                  <a:srgbClr val="B2B2B2"/>
                </a:solidFill>
              </a:rPr>
              <a:t>Compilers and Interpreters, 3</a:t>
            </a:r>
            <a:r>
              <a:rPr lang="en-US" altLang="x-none" sz="800" b="1" baseline="30000" dirty="0">
                <a:solidFill>
                  <a:srgbClr val="B2B2B2"/>
                </a:solidFill>
              </a:rPr>
              <a:t>rd</a:t>
            </a:r>
            <a:r>
              <a:rPr lang="en-US" altLang="x-none" sz="800" b="1" dirty="0">
                <a:solidFill>
                  <a:srgbClr val="B2B2B2"/>
                </a:solidFill>
              </a:rPr>
              <a:t> </a:t>
            </a:r>
            <a:r>
              <a:rPr lang="en-US" altLang="x-none" sz="800" b="1" dirty="0" smtClean="0">
                <a:solidFill>
                  <a:srgbClr val="B2B2B2"/>
                </a:solidFill>
              </a:rPr>
              <a:t>ed.</a:t>
            </a:r>
            <a:endParaRPr lang="en-US" altLang="x-none" sz="800" dirty="0">
              <a:solidFill>
                <a:srgbClr val="B2B2B2"/>
              </a:solidFill>
            </a:endParaRPr>
          </a:p>
          <a:p>
            <a:r>
              <a:rPr lang="en-US" altLang="x-none" sz="800" dirty="0" smtClean="0">
                <a:solidFill>
                  <a:srgbClr val="B2B2B2"/>
                </a:solidFill>
              </a:rPr>
              <a:t>by Ronald </a:t>
            </a:r>
            <a:r>
              <a:rPr lang="en-US" altLang="x-none" sz="800" dirty="0" err="1" smtClean="0">
                <a:solidFill>
                  <a:srgbClr val="B2B2B2"/>
                </a:solidFill>
              </a:rPr>
              <a:t>Mak</a:t>
            </a:r>
            <a:endParaRPr lang="en-US" altLang="x-none" sz="800" dirty="0" smtClean="0">
              <a:solidFill>
                <a:srgbClr val="B2B2B2"/>
              </a:solidFill>
            </a:endParaRPr>
          </a:p>
          <a:p>
            <a:r>
              <a:rPr lang="en-US" altLang="x-none" sz="800" dirty="0" smtClean="0">
                <a:solidFill>
                  <a:srgbClr val="B2B2B2"/>
                </a:solidFill>
              </a:rPr>
              <a:t>John </a:t>
            </a:r>
            <a:r>
              <a:rPr lang="en-US" altLang="x-none" sz="800" dirty="0">
                <a:solidFill>
                  <a:srgbClr val="B2B2B2"/>
                </a:solidFill>
              </a:rPr>
              <a:t>Wiley &amp; Sons, 2009.</a:t>
            </a:r>
            <a:endParaRPr lang="en-US" altLang="x-none" sz="800" b="1" dirty="0">
              <a:solidFill>
                <a:srgbClr val="B2B2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94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B099-3802-0745-8B64-04107A43689C}" type="slidenum">
              <a:rPr lang="en-US" altLang="x-none"/>
              <a:pPr/>
              <a:t>15</a:t>
            </a:fld>
            <a:endParaRPr lang="en-US" altLang="x-none"/>
          </a:p>
        </p:txBody>
      </p:sp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Class Diagram Examples</a:t>
            </a:r>
            <a:r>
              <a:rPr lang="en-US" altLang="x-none" i="1"/>
              <a:t>, cont’d</a:t>
            </a:r>
          </a:p>
        </p:txBody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76350"/>
            <a:ext cx="8229600" cy="506413"/>
          </a:xfrm>
        </p:spPr>
        <p:txBody>
          <a:bodyPr/>
          <a:lstStyle/>
          <a:p>
            <a:r>
              <a:rPr lang="en-US" altLang="x-none" sz="2200" dirty="0"/>
              <a:t>The back end can be a </a:t>
            </a:r>
            <a:r>
              <a:rPr lang="en-US" altLang="x-none" sz="2200" b="1" dirty="0" err="1" smtClean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CodeGenerator</a:t>
            </a:r>
            <a:r>
              <a:rPr lang="en-US" altLang="x-none" sz="2200" dirty="0" smtClean="0"/>
              <a:t> </a:t>
            </a:r>
            <a:r>
              <a:rPr lang="en-US" altLang="x-none" sz="2200" dirty="0"/>
              <a:t>or an </a:t>
            </a:r>
            <a:r>
              <a:rPr lang="en-US" altLang="x-none" sz="2200" b="1" dirty="0" smtClean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Executor</a:t>
            </a:r>
            <a:r>
              <a:rPr lang="en-US" altLang="x-none" sz="2200" dirty="0"/>
              <a:t>.</a:t>
            </a:r>
          </a:p>
        </p:txBody>
      </p:sp>
      <p:pic>
        <p:nvPicPr>
          <p:cNvPr id="241668" name="Picture 4" descr="177075 fg02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1793530"/>
            <a:ext cx="8196263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6126820" y="6243935"/>
            <a:ext cx="2285639" cy="461665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x-none" sz="800" b="1" dirty="0" smtClean="0">
                <a:solidFill>
                  <a:srgbClr val="B2B2B2"/>
                </a:solidFill>
              </a:rPr>
              <a:t>Writing </a:t>
            </a:r>
            <a:r>
              <a:rPr lang="en-US" altLang="x-none" sz="800" b="1" dirty="0">
                <a:solidFill>
                  <a:srgbClr val="B2B2B2"/>
                </a:solidFill>
              </a:rPr>
              <a:t>Compilers and Interpreters, 3</a:t>
            </a:r>
            <a:r>
              <a:rPr lang="en-US" altLang="x-none" sz="800" b="1" baseline="30000" dirty="0">
                <a:solidFill>
                  <a:srgbClr val="B2B2B2"/>
                </a:solidFill>
              </a:rPr>
              <a:t>rd</a:t>
            </a:r>
            <a:r>
              <a:rPr lang="en-US" altLang="x-none" sz="800" b="1" dirty="0">
                <a:solidFill>
                  <a:srgbClr val="B2B2B2"/>
                </a:solidFill>
              </a:rPr>
              <a:t> </a:t>
            </a:r>
            <a:r>
              <a:rPr lang="en-US" altLang="x-none" sz="800" b="1" dirty="0" smtClean="0">
                <a:solidFill>
                  <a:srgbClr val="B2B2B2"/>
                </a:solidFill>
              </a:rPr>
              <a:t>ed.</a:t>
            </a:r>
            <a:endParaRPr lang="en-US" altLang="x-none" sz="800" dirty="0">
              <a:solidFill>
                <a:srgbClr val="B2B2B2"/>
              </a:solidFill>
            </a:endParaRPr>
          </a:p>
          <a:p>
            <a:r>
              <a:rPr lang="en-US" altLang="x-none" sz="800" dirty="0" smtClean="0">
                <a:solidFill>
                  <a:srgbClr val="B2B2B2"/>
                </a:solidFill>
              </a:rPr>
              <a:t>by Ronald </a:t>
            </a:r>
            <a:r>
              <a:rPr lang="en-US" altLang="x-none" sz="800" dirty="0" err="1" smtClean="0">
                <a:solidFill>
                  <a:srgbClr val="B2B2B2"/>
                </a:solidFill>
              </a:rPr>
              <a:t>Mak</a:t>
            </a:r>
            <a:endParaRPr lang="en-US" altLang="x-none" sz="800" dirty="0" smtClean="0">
              <a:solidFill>
                <a:srgbClr val="B2B2B2"/>
              </a:solidFill>
            </a:endParaRPr>
          </a:p>
          <a:p>
            <a:r>
              <a:rPr lang="en-US" altLang="x-none" sz="800" dirty="0" smtClean="0">
                <a:solidFill>
                  <a:srgbClr val="B2B2B2"/>
                </a:solidFill>
              </a:rPr>
              <a:t>John </a:t>
            </a:r>
            <a:r>
              <a:rPr lang="en-US" altLang="x-none" sz="800" dirty="0">
                <a:solidFill>
                  <a:srgbClr val="B2B2B2"/>
                </a:solidFill>
              </a:rPr>
              <a:t>Wiley &amp; Sons, 2009.</a:t>
            </a:r>
            <a:endParaRPr lang="en-US" altLang="x-none" sz="800" b="1" dirty="0">
              <a:solidFill>
                <a:srgbClr val="B2B2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75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1D8D-2BF8-044E-8076-BB6437F2F599}" type="slidenum">
              <a:rPr lang="en-US" altLang="x-none"/>
              <a:pPr/>
              <a:t>16</a:t>
            </a:fld>
            <a:endParaRPr lang="en-US" altLang="x-none"/>
          </a:p>
        </p:txBody>
      </p:sp>
      <p:sp>
        <p:nvSpPr>
          <p:cNvPr id="11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marL="457200" indent="-457200"/>
            <a:r>
              <a:rPr lang="en-US" dirty="0"/>
              <a:t>A </a:t>
            </a:r>
            <a:r>
              <a:rPr lang="en-US" dirty="0">
                <a:solidFill>
                  <a:srgbClr val="B23C00"/>
                </a:solidFill>
              </a:rPr>
              <a:t>state diagram </a:t>
            </a:r>
            <a:r>
              <a:rPr lang="en-US" dirty="0"/>
              <a:t>shows the </a:t>
            </a:r>
            <a:r>
              <a:rPr lang="en-US" u="sng" dirty="0"/>
              <a:t>behavior</a:t>
            </a:r>
            <a:r>
              <a:rPr lang="en-US" dirty="0"/>
              <a:t> of classes in response to </a:t>
            </a:r>
            <a:r>
              <a:rPr lang="en-US" u="sng" dirty="0"/>
              <a:t>external stimuli</a:t>
            </a:r>
            <a:r>
              <a:rPr lang="en-US" dirty="0" smtClean="0"/>
              <a:t>.</a:t>
            </a:r>
          </a:p>
          <a:p>
            <a:pPr marL="895350" lvl="1" indent="-457200"/>
            <a:r>
              <a:rPr lang="en-US" dirty="0" smtClean="0"/>
              <a:t>AKA </a:t>
            </a:r>
            <a:r>
              <a:rPr lang="en-US" dirty="0" err="1" smtClean="0">
                <a:solidFill>
                  <a:srgbClr val="B23C00"/>
                </a:solidFill>
              </a:rPr>
              <a:t>statechart</a:t>
            </a:r>
            <a:r>
              <a:rPr lang="en-US" dirty="0" smtClean="0">
                <a:solidFill>
                  <a:srgbClr val="B23C00"/>
                </a:solidFill>
              </a:rPr>
              <a:t> diagram </a:t>
            </a:r>
          </a:p>
          <a:p>
            <a:pPr marL="2284413" lvl="4" indent="-457200"/>
            <a:endParaRPr lang="en-US" dirty="0" smtClean="0"/>
          </a:p>
          <a:p>
            <a:pPr marL="457200" indent="-457200"/>
            <a:r>
              <a:rPr lang="en-US" dirty="0" smtClean="0"/>
              <a:t>A </a:t>
            </a:r>
            <a:r>
              <a:rPr lang="en-US" dirty="0"/>
              <a:t>state diagram describes the behavior of a </a:t>
            </a:r>
            <a:r>
              <a:rPr lang="en-US" u="sng" dirty="0"/>
              <a:t>single object</a:t>
            </a:r>
            <a:r>
              <a:rPr lang="en-US" dirty="0"/>
              <a:t> in response to a </a:t>
            </a:r>
            <a:r>
              <a:rPr lang="en-US" u="sng" dirty="0"/>
              <a:t>series of events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/>
              <a:t>a system</a:t>
            </a:r>
            <a:r>
              <a:rPr lang="en-US" dirty="0" smtClean="0"/>
              <a:t>.</a:t>
            </a:r>
          </a:p>
          <a:p>
            <a:pPr marL="2284413" lvl="4" indent="-457200"/>
            <a:endParaRPr lang="en-US" altLang="x-none" dirty="0" smtClean="0"/>
          </a:p>
          <a:p>
            <a:pPr marL="457200" indent="-457200"/>
            <a:r>
              <a:rPr lang="en-US" altLang="x-none" dirty="0" smtClean="0"/>
              <a:t>At </a:t>
            </a:r>
            <a:r>
              <a:rPr lang="en-US" altLang="x-none" dirty="0"/>
              <a:t>run time, the </a:t>
            </a:r>
            <a:r>
              <a:rPr lang="en-US" altLang="x-none" u="sng" dirty="0"/>
              <a:t>state</a:t>
            </a:r>
            <a:r>
              <a:rPr lang="en-US" altLang="x-none" dirty="0"/>
              <a:t> of an object is </a:t>
            </a:r>
            <a:r>
              <a:rPr lang="en-US" altLang="x-none" dirty="0" smtClean="0"/>
              <a:t>characterized by </a:t>
            </a:r>
            <a:r>
              <a:rPr lang="en-US" altLang="x-none" dirty="0"/>
              <a:t>the </a:t>
            </a:r>
            <a:r>
              <a:rPr lang="en-US" altLang="x-none" u="sng" dirty="0"/>
              <a:t>values of its fields</a:t>
            </a:r>
            <a:r>
              <a:rPr lang="en-US" altLang="x-none" dirty="0"/>
              <a:t>.</a:t>
            </a:r>
          </a:p>
          <a:p>
            <a:pPr marL="2057400" lvl="4" indent="-228600"/>
            <a:endParaRPr lang="en-US" altLang="x-none" dirty="0"/>
          </a:p>
          <a:p>
            <a:pPr marL="457200" indent="-457200"/>
            <a:r>
              <a:rPr lang="en-US" altLang="x-none" dirty="0" smtClean="0"/>
              <a:t>Different </a:t>
            </a:r>
            <a:r>
              <a:rPr lang="en-US" altLang="x-none" dirty="0"/>
              <a:t>states can </a:t>
            </a:r>
            <a:r>
              <a:rPr lang="en-US" altLang="x-none" dirty="0" smtClean="0"/>
              <a:t>cause different </a:t>
            </a:r>
            <a:r>
              <a:rPr lang="en-US" altLang="x-none" dirty="0"/>
              <a:t>behaviors.</a:t>
            </a:r>
          </a:p>
          <a:p>
            <a:pPr marL="2057400" lvl="4" indent="-228600"/>
            <a:endParaRPr lang="en-US" altLang="x-none" dirty="0"/>
          </a:p>
        </p:txBody>
      </p:sp>
      <p:sp>
        <p:nvSpPr>
          <p:cNvPr id="2" name="Title 1"/>
          <p:cNvSpPr>
            <a:spLocks/>
          </p:cNvSpPr>
          <p:nvPr/>
        </p:nvSpPr>
        <p:spPr bwMode="auto">
          <a:xfrm>
            <a:off x="457200" y="411163"/>
            <a:ext cx="8229600" cy="65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b"/>
          <a:lstStyle>
            <a:lvl1pPr algn="ctr">
              <a:defRPr sz="3200">
                <a:solidFill>
                  <a:schemeClr val="tx2"/>
                </a:solidFill>
                <a:latin typeface="Arial" charset="0"/>
              </a:defRPr>
            </a:lvl1pPr>
            <a:lvl2pPr algn="ctr">
              <a:defRPr sz="3200">
                <a:solidFill>
                  <a:schemeClr val="tx2"/>
                </a:solidFill>
                <a:latin typeface="Arial" charset="0"/>
              </a:defRPr>
            </a:lvl2pPr>
            <a:lvl3pPr algn="ctr">
              <a:defRPr sz="3200">
                <a:solidFill>
                  <a:schemeClr val="tx2"/>
                </a:solidFill>
                <a:latin typeface="Arial" charset="0"/>
              </a:defRPr>
            </a:lvl3pPr>
            <a:lvl4pPr algn="ctr">
              <a:defRPr sz="3200">
                <a:solidFill>
                  <a:schemeClr val="tx2"/>
                </a:solidFill>
                <a:latin typeface="Arial" charset="0"/>
              </a:defRPr>
            </a:lvl4pPr>
            <a:lvl5pPr algn="ctr"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dirty="0" smtClean="0"/>
              <a:t>UML State Diagram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182707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and Final States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filled circle represents the object’s </a:t>
            </a:r>
            <a:r>
              <a:rPr lang="en-US" u="sng" dirty="0" smtClean="0"/>
              <a:t>initial state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lvl="4"/>
            <a:endParaRPr lang="en-US" dirty="0" smtClean="0"/>
          </a:p>
          <a:p>
            <a:r>
              <a:rPr lang="en-US" dirty="0" smtClean="0"/>
              <a:t>A filled circle nested inside another circle represents the object’s </a:t>
            </a:r>
            <a:r>
              <a:rPr lang="en-US" u="sng" dirty="0" smtClean="0"/>
              <a:t>final state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Oval 4"/>
          <p:cNvSpPr/>
          <p:nvPr/>
        </p:nvSpPr>
        <p:spPr bwMode="auto">
          <a:xfrm>
            <a:off x="4480561" y="1965976"/>
            <a:ext cx="182878" cy="182878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480561" y="3576003"/>
            <a:ext cx="274317" cy="274317"/>
            <a:chOff x="3931927" y="4160512"/>
            <a:chExt cx="274317" cy="274317"/>
          </a:xfrm>
        </p:grpSpPr>
        <p:sp>
          <p:nvSpPr>
            <p:cNvPr id="6" name="Oval 5"/>
            <p:cNvSpPr/>
            <p:nvPr/>
          </p:nvSpPr>
          <p:spPr bwMode="auto">
            <a:xfrm>
              <a:off x="3931927" y="4160512"/>
              <a:ext cx="274317" cy="274317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3977646" y="4206231"/>
              <a:ext cx="182878" cy="182878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330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Splits and Synchronization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3628607"/>
          </a:xfrm>
        </p:spPr>
        <p:txBody>
          <a:bodyPr/>
          <a:lstStyle/>
          <a:p>
            <a:r>
              <a:rPr lang="en-US" dirty="0" smtClean="0"/>
              <a:t>A short heavy bar called a </a:t>
            </a:r>
            <a:r>
              <a:rPr lang="en-US" dirty="0" smtClean="0">
                <a:solidFill>
                  <a:srgbClr val="B23C00"/>
                </a:solidFill>
              </a:rPr>
              <a:t>fork</a:t>
            </a:r>
            <a:r>
              <a:rPr lang="en-US" dirty="0" smtClean="0"/>
              <a:t> represents a </a:t>
            </a:r>
            <a:r>
              <a:rPr lang="en-US" dirty="0" smtClean="0">
                <a:solidFill>
                  <a:srgbClr val="B23C00"/>
                </a:solidFill>
              </a:rPr>
              <a:t>control split</a:t>
            </a:r>
            <a:r>
              <a:rPr lang="en-US" dirty="0" smtClean="0"/>
              <a:t>, with several transitions leaving it:</a:t>
            </a:r>
          </a:p>
          <a:p>
            <a:endParaRPr lang="en-US" dirty="0" smtClean="0"/>
          </a:p>
          <a:p>
            <a:endParaRPr lang="en-US" dirty="0"/>
          </a:p>
          <a:p>
            <a:pPr lvl="4"/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short heavy </a:t>
            </a:r>
            <a:r>
              <a:rPr lang="en-US" dirty="0" smtClean="0"/>
              <a:t>bar called a </a:t>
            </a:r>
            <a:r>
              <a:rPr lang="en-US" dirty="0" smtClean="0">
                <a:solidFill>
                  <a:srgbClr val="B23C00"/>
                </a:solidFill>
              </a:rPr>
              <a:t>join</a:t>
            </a:r>
            <a:r>
              <a:rPr lang="en-US" dirty="0" smtClean="0"/>
              <a:t> represents </a:t>
            </a:r>
            <a:r>
              <a:rPr lang="en-US" dirty="0"/>
              <a:t>a </a:t>
            </a:r>
            <a:r>
              <a:rPr lang="en-US" dirty="0">
                <a:solidFill>
                  <a:srgbClr val="B23C00"/>
                </a:solidFill>
              </a:rPr>
              <a:t>synchronization of </a:t>
            </a:r>
            <a:r>
              <a:rPr lang="en-US" dirty="0" smtClean="0">
                <a:solidFill>
                  <a:srgbClr val="B23C00"/>
                </a:solidFill>
              </a:rPr>
              <a:t>control</a:t>
            </a:r>
            <a:r>
              <a:rPr lang="en-US" dirty="0" smtClean="0"/>
              <a:t>, where several concurrent </a:t>
            </a:r>
            <a:r>
              <a:rPr lang="en-US" dirty="0"/>
              <a:t>transitions reduce back to 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59" y="2148854"/>
            <a:ext cx="3467466" cy="1341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37" y="4924007"/>
            <a:ext cx="3680897" cy="13243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77829" y="6477000"/>
            <a:ext cx="2642070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4"/>
              </a:rPr>
              <a:t>https://www.smartdraw.com/state-diagram</a:t>
            </a:r>
            <a:r>
              <a:rPr lang="en-US" sz="1000" dirty="0" smtClean="0">
                <a:hlinkClick r:id="rId4"/>
              </a:rPr>
              <a:t>/</a:t>
            </a:r>
            <a:r>
              <a:rPr lang="en-US" sz="1000" dirty="0" smtClean="0"/>
              <a:t>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06941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UML State </a:t>
            </a:r>
            <a:r>
              <a:rPr lang="en-US" altLang="x-none" dirty="0" smtClean="0"/>
              <a:t>Diagram Example #1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644650"/>
            <a:ext cx="6350000" cy="3568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09607" y="5990095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0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48B17-2ECE-2E45-8CF9-4B1CCE931F9B}" type="slidenum">
              <a:rPr lang="en-US" altLang="x-none"/>
              <a:pPr/>
              <a:t>2</a:t>
            </a:fld>
            <a:endParaRPr lang="en-US" altLang="x-none"/>
          </a:p>
        </p:txBody>
      </p:sp>
      <p:sp>
        <p:nvSpPr>
          <p:cNvPr id="246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Textual Analysis</a:t>
            </a:r>
          </a:p>
        </p:txBody>
      </p:sp>
      <p:pic>
        <p:nvPicPr>
          <p:cNvPr id="246788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38" y="1235075"/>
            <a:ext cx="4611687" cy="493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789" name="Text Box 5"/>
          <p:cNvSpPr txBox="1">
            <a:spLocks noChangeArrowheads="1"/>
          </p:cNvSpPr>
          <p:nvPr/>
        </p:nvSpPr>
        <p:spPr bwMode="auto">
          <a:xfrm>
            <a:off x="5486400" y="2239963"/>
            <a:ext cx="2403222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33CC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x-none" sz="1800">
                <a:solidFill>
                  <a:srgbClr val="0033CC"/>
                </a:solidFill>
              </a:rPr>
              <a:t>Automatic dog door</a:t>
            </a:r>
          </a:p>
          <a:p>
            <a:r>
              <a:rPr lang="en-US" altLang="x-none" sz="1800">
                <a:solidFill>
                  <a:srgbClr val="0033CC"/>
                </a:solidFill>
              </a:rPr>
              <a:t>with bark recognizer:</a:t>
            </a:r>
          </a:p>
          <a:p>
            <a:r>
              <a:rPr lang="en-US" altLang="x-none" sz="1800" b="1">
                <a:solidFill>
                  <a:srgbClr val="0033CC"/>
                </a:solidFill>
              </a:rPr>
              <a:t>Use case</a:t>
            </a:r>
            <a:r>
              <a:rPr lang="en-US" altLang="x-none" sz="1800">
                <a:solidFill>
                  <a:srgbClr val="0033CC"/>
                </a:solidFill>
              </a:rPr>
              <a:t> for opening</a:t>
            </a:r>
          </a:p>
          <a:p>
            <a:r>
              <a:rPr lang="en-US" altLang="x-none" sz="1800">
                <a:solidFill>
                  <a:srgbClr val="0033CC"/>
                </a:solidFill>
              </a:rPr>
              <a:t>and closing the door.</a:t>
            </a: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6675097" y="6136029"/>
            <a:ext cx="1554783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x-none" sz="800" b="1" dirty="0" smtClean="0">
                <a:solidFill>
                  <a:schemeClr val="bg1">
                    <a:lumMod val="65000"/>
                  </a:schemeClr>
                </a:solidFill>
              </a:rPr>
              <a:t>Head </a:t>
            </a:r>
            <a:r>
              <a:rPr lang="en-US" altLang="x-none" sz="800" b="1" dirty="0">
                <a:solidFill>
                  <a:schemeClr val="bg1">
                    <a:lumMod val="65000"/>
                  </a:schemeClr>
                </a:solidFill>
              </a:rPr>
              <a:t>First Object-Oriented </a:t>
            </a:r>
            <a:endParaRPr lang="en-US" altLang="x-none" sz="8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x-none" sz="800" b="1" dirty="0" smtClean="0">
                <a:solidFill>
                  <a:schemeClr val="bg1">
                    <a:lumMod val="65000"/>
                  </a:schemeClr>
                </a:solidFill>
              </a:rPr>
              <a:t>Analysis </a:t>
            </a:r>
            <a:r>
              <a:rPr lang="en-US" altLang="x-none" sz="800" b="1" dirty="0">
                <a:solidFill>
                  <a:schemeClr val="bg1">
                    <a:lumMod val="65000"/>
                  </a:schemeClr>
                </a:solidFill>
              </a:rPr>
              <a:t>&amp; </a:t>
            </a:r>
            <a:r>
              <a:rPr lang="en-US" altLang="x-none" sz="800" b="1" dirty="0" smtClean="0">
                <a:solidFill>
                  <a:schemeClr val="bg1">
                    <a:lumMod val="65000"/>
                  </a:schemeClr>
                </a:solidFill>
              </a:rPr>
              <a:t>Design</a:t>
            </a:r>
            <a:endParaRPr lang="en-US" altLang="x-none" sz="8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x-none" sz="800" dirty="0" smtClean="0">
                <a:solidFill>
                  <a:schemeClr val="bg1">
                    <a:lumMod val="65000"/>
                  </a:schemeClr>
                </a:solidFill>
              </a:rPr>
              <a:t>by Brett D. McLaughlin, et al.</a:t>
            </a:r>
          </a:p>
          <a:p>
            <a:r>
              <a:rPr lang="en-US" altLang="x-none" sz="800" dirty="0" smtClean="0">
                <a:solidFill>
                  <a:schemeClr val="bg1">
                    <a:lumMod val="65000"/>
                  </a:schemeClr>
                </a:solidFill>
              </a:rPr>
              <a:t>O’Reilly</a:t>
            </a:r>
            <a:r>
              <a:rPr lang="en-US" altLang="x-none" sz="800" dirty="0">
                <a:solidFill>
                  <a:schemeClr val="bg1">
                    <a:lumMod val="65000"/>
                  </a:schemeClr>
                </a:solidFill>
              </a:rPr>
              <a:t>, 2006.</a:t>
            </a:r>
            <a:endParaRPr lang="en-US" altLang="x-none" sz="8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2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431D7-A35E-FE4C-978D-A4C1DB31A328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1778000"/>
            <a:ext cx="8712200" cy="330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411163"/>
            <a:ext cx="8229600" cy="655637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x-none" kern="0" dirty="0" smtClean="0"/>
              <a:t>UML State Diagram Example #2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65052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431D7-A35E-FE4C-978D-A4C1DB31A328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447800"/>
            <a:ext cx="6743700" cy="39624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411163"/>
            <a:ext cx="8229600" cy="655637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x-none" kern="0" dirty="0" smtClean="0"/>
              <a:t>UML State Diagram Example #3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57938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431D7-A35E-FE4C-978D-A4C1DB31A32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199" y="411513"/>
            <a:ext cx="8229600" cy="655637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x-none" kern="0" dirty="0" smtClean="0"/>
              <a:t>UML State Diagram Example #4</a:t>
            </a:r>
            <a:endParaRPr lang="en-US" kern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98" y="1204757"/>
            <a:ext cx="4114755" cy="545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7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431D7-A35E-FE4C-978D-A4C1DB31A328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537" y="1307704"/>
            <a:ext cx="3257486" cy="539789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199" y="411513"/>
            <a:ext cx="8229600" cy="655637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x-none" kern="0" dirty="0" smtClean="0"/>
              <a:t>UML State Diagram Example #5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77006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ED8BB-B445-C54B-97E3-ADDE6CEE8911}" type="slidenum">
              <a:rPr lang="en-US" altLang="x-none"/>
              <a:pPr/>
              <a:t>24</a:t>
            </a:fld>
            <a:endParaRPr lang="en-US" altLang="x-none"/>
          </a:p>
        </p:txBody>
      </p:sp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Design Goals for </a:t>
            </a:r>
            <a:r>
              <a:rPr lang="en-US" altLang="x-none" dirty="0"/>
              <a:t>Good Classes</a:t>
            </a:r>
          </a:p>
        </p:txBody>
      </p:sp>
      <p:sp>
        <p:nvSpPr>
          <p:cNvPr id="256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 smtClean="0"/>
              <a:t>Reliable</a:t>
            </a:r>
            <a:endParaRPr lang="en-US" altLang="x-none" dirty="0"/>
          </a:p>
          <a:p>
            <a:r>
              <a:rPr lang="en-US" altLang="x-none" dirty="0" smtClean="0"/>
              <a:t>Robust</a:t>
            </a:r>
            <a:endParaRPr lang="en-US" altLang="x-none" dirty="0"/>
          </a:p>
          <a:p>
            <a:r>
              <a:rPr lang="en-US" altLang="x-none" dirty="0" smtClean="0"/>
              <a:t>Flexible</a:t>
            </a:r>
            <a:endParaRPr lang="en-US" altLang="x-none" dirty="0"/>
          </a:p>
          <a:p>
            <a:r>
              <a:rPr lang="en-US" altLang="x-none" dirty="0" smtClean="0"/>
              <a:t>Coherent</a:t>
            </a:r>
            <a:endParaRPr lang="en-US" altLang="x-none" dirty="0"/>
          </a:p>
          <a:p>
            <a:r>
              <a:rPr lang="en-US" altLang="x-none" dirty="0" smtClean="0"/>
              <a:t>Easy </a:t>
            </a:r>
            <a:r>
              <a:rPr lang="en-US" altLang="x-none" dirty="0"/>
              <a:t>to use (by other programmers)</a:t>
            </a:r>
          </a:p>
          <a:p>
            <a:r>
              <a:rPr lang="en-US" altLang="x-none" dirty="0" smtClean="0"/>
              <a:t>Safe </a:t>
            </a:r>
            <a:r>
              <a:rPr lang="en-US" altLang="x-none" dirty="0"/>
              <a:t>to use</a:t>
            </a:r>
          </a:p>
          <a:p>
            <a:r>
              <a:rPr lang="en-US" altLang="x-none" dirty="0" smtClean="0"/>
              <a:t>Easy </a:t>
            </a:r>
            <a:r>
              <a:rPr lang="en-US" altLang="x-none" dirty="0"/>
              <a:t>to test</a:t>
            </a:r>
          </a:p>
          <a:p>
            <a:r>
              <a:rPr lang="en-US" altLang="x-none" dirty="0" smtClean="0"/>
              <a:t>Easy </a:t>
            </a:r>
            <a:r>
              <a:rPr lang="en-US" altLang="x-none" dirty="0"/>
              <a:t>to extend</a:t>
            </a:r>
          </a:p>
          <a:p>
            <a:r>
              <a:rPr lang="en-US" altLang="x-none" dirty="0" smtClean="0"/>
              <a:t>Easy </a:t>
            </a:r>
            <a:r>
              <a:rPr lang="en-US" altLang="x-none" dirty="0"/>
              <a:t>to maintain</a:t>
            </a:r>
          </a:p>
        </p:txBody>
      </p:sp>
    </p:spTree>
    <p:extLst>
      <p:ext uri="{BB962C8B-B14F-4D97-AF65-F5344CB8AC3E}">
        <p14:creationId xmlns:p14="http://schemas.microsoft.com/office/powerpoint/2010/main" val="24498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6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60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60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60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106C3-74BC-3B4D-ADB8-0A39AF0DF1F0}" type="slidenum">
              <a:rPr lang="en-US" altLang="x-none"/>
              <a:pPr/>
              <a:t>25</a:t>
            </a:fld>
            <a:endParaRPr lang="en-US" altLang="x-none"/>
          </a:p>
        </p:txBody>
      </p:sp>
      <p:sp>
        <p:nvSpPr>
          <p:cNvPr id="257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A Proposed C++ </a:t>
            </a:r>
            <a:r>
              <a:rPr lang="en-US" altLang="x-none" b="1" dirty="0" smtClean="0">
                <a:latin typeface="Courier New" charset="0"/>
              </a:rPr>
              <a:t>Date</a:t>
            </a:r>
            <a:r>
              <a:rPr lang="en-US" altLang="x-none" dirty="0" smtClean="0"/>
              <a:t> </a:t>
            </a:r>
            <a:r>
              <a:rPr lang="en-US" altLang="x-none" dirty="0"/>
              <a:t>Class</a:t>
            </a:r>
          </a:p>
        </p:txBody>
      </p:sp>
      <p:sp>
        <p:nvSpPr>
          <p:cNvPr id="257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1219210"/>
          </a:xfrm>
        </p:spPr>
        <p:txBody>
          <a:bodyPr/>
          <a:lstStyle/>
          <a:p>
            <a:r>
              <a:rPr lang="en-US" altLang="x-none" smtClean="0"/>
              <a:t>Enable </a:t>
            </a:r>
            <a:r>
              <a:rPr lang="en-US" altLang="x-none" dirty="0"/>
              <a:t>programs to manipulate dates</a:t>
            </a:r>
            <a:r>
              <a:rPr lang="en-US" altLang="x-none" dirty="0" smtClean="0"/>
              <a:t>.</a:t>
            </a:r>
          </a:p>
          <a:p>
            <a:pPr lvl="4"/>
            <a:endParaRPr lang="en-US" altLang="x-none" dirty="0"/>
          </a:p>
          <a:p>
            <a:pPr lvl="1"/>
            <a:r>
              <a:rPr lang="en-US" altLang="x-none" dirty="0"/>
              <a:t>Example:</a:t>
            </a:r>
          </a:p>
        </p:txBody>
      </p:sp>
      <p:sp>
        <p:nvSpPr>
          <p:cNvPr id="257028" name="Text Box 4"/>
          <p:cNvSpPr txBox="1">
            <a:spLocks noChangeArrowheads="1"/>
          </p:cNvSpPr>
          <p:nvPr/>
        </p:nvSpPr>
        <p:spPr bwMode="auto">
          <a:xfrm>
            <a:off x="1508125" y="2697488"/>
            <a:ext cx="6127750" cy="22256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none">
            <a:spAutoFit/>
          </a:bodyPr>
          <a:lstStyle/>
          <a:p>
            <a:r>
              <a:rPr lang="en-US" altLang="x-none" sz="2000" b="1" dirty="0">
                <a:latin typeface="Courier New" charset="0"/>
              </a:rPr>
              <a:t>// Construct a Date object to represent</a:t>
            </a:r>
          </a:p>
          <a:p>
            <a:r>
              <a:rPr lang="en-US" altLang="x-none" sz="2000" b="1" dirty="0">
                <a:latin typeface="Courier New" charset="0"/>
              </a:rPr>
              <a:t>// the current date and time.</a:t>
            </a:r>
          </a:p>
          <a:p>
            <a:r>
              <a:rPr lang="en-US" altLang="x-none" sz="2000" b="1" dirty="0">
                <a:latin typeface="Courier New" charset="0"/>
              </a:rPr>
              <a:t>Date </a:t>
            </a:r>
            <a:r>
              <a:rPr lang="en-US" altLang="x-none" sz="2000" b="1" dirty="0" smtClean="0">
                <a:latin typeface="Courier New" charset="0"/>
              </a:rPr>
              <a:t>*now </a:t>
            </a:r>
            <a:r>
              <a:rPr lang="en-US" altLang="x-none" sz="2000" b="1" dirty="0">
                <a:latin typeface="Courier New" charset="0"/>
              </a:rPr>
              <a:t>= new Date();</a:t>
            </a:r>
          </a:p>
          <a:p>
            <a:r>
              <a:rPr lang="en-US" altLang="x-none" sz="2000" b="1" dirty="0">
                <a:latin typeface="Courier New" charset="0"/>
              </a:rPr>
              <a:t/>
            </a:r>
            <a:br>
              <a:rPr lang="en-US" altLang="x-none" sz="2000" b="1" dirty="0">
                <a:latin typeface="Courier New" charset="0"/>
              </a:rPr>
            </a:br>
            <a:r>
              <a:rPr lang="en-US" altLang="x-none" sz="2000" b="1" dirty="0">
                <a:latin typeface="Courier New" charset="0"/>
              </a:rPr>
              <a:t>// Print out the date such as </a:t>
            </a:r>
            <a:br>
              <a:rPr lang="en-US" altLang="x-none" sz="2000" b="1" dirty="0">
                <a:latin typeface="Courier New" charset="0"/>
              </a:rPr>
            </a:br>
            <a:r>
              <a:rPr lang="en-US" altLang="x-none" sz="2000" b="1" dirty="0">
                <a:latin typeface="Courier New" charset="0"/>
              </a:rPr>
              <a:t>// Mon Feb 20 16:34:10 PST 2012 </a:t>
            </a:r>
          </a:p>
          <a:p>
            <a:r>
              <a:rPr lang="en-US" altLang="x-none" sz="2000" b="1" dirty="0" err="1" smtClean="0">
                <a:latin typeface="Courier New" charset="0"/>
              </a:rPr>
              <a:t>cout</a:t>
            </a:r>
            <a:r>
              <a:rPr lang="en-US" altLang="x-none" sz="2000" b="1" dirty="0" smtClean="0">
                <a:latin typeface="Courier New" charset="0"/>
              </a:rPr>
              <a:t> &lt;&lt; now-&gt;</a:t>
            </a:r>
            <a:r>
              <a:rPr lang="en-US" altLang="x-none" sz="2000" b="1" dirty="0" err="1" smtClean="0">
                <a:latin typeface="Courier New" charset="0"/>
              </a:rPr>
              <a:t>date_string</a:t>
            </a:r>
            <a:r>
              <a:rPr lang="en-US" altLang="x-none" sz="2000" b="1" dirty="0" smtClean="0">
                <a:latin typeface="Courier New" charset="0"/>
              </a:rPr>
              <a:t>() &lt;&lt; </a:t>
            </a:r>
            <a:r>
              <a:rPr lang="en-US" altLang="x-none" sz="2000" b="1" dirty="0" err="1" smtClean="0">
                <a:latin typeface="Courier New" charset="0"/>
              </a:rPr>
              <a:t>endl</a:t>
            </a:r>
            <a:r>
              <a:rPr lang="en-US" altLang="x-none" sz="2000" b="1" dirty="0" smtClean="0">
                <a:latin typeface="Courier New" charset="0"/>
              </a:rPr>
              <a:t>;</a:t>
            </a:r>
            <a:endParaRPr lang="en-US" altLang="x-none" sz="2000" b="1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86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892DC-C1E5-814E-BDDB-F01AB67F9137}" type="slidenum">
              <a:rPr lang="en-US" altLang="x-none"/>
              <a:pPr/>
              <a:t>26</a:t>
            </a:fld>
            <a:endParaRPr lang="en-US" altLang="x-none"/>
          </a:p>
        </p:txBody>
      </p:sp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Methods of the </a:t>
            </a:r>
            <a:r>
              <a:rPr lang="en-US" altLang="x-none" b="1" dirty="0">
                <a:latin typeface="Courier New" charset="0"/>
              </a:rPr>
              <a:t>Date</a:t>
            </a:r>
            <a:r>
              <a:rPr lang="en-US" altLang="x-none" dirty="0"/>
              <a:t> Class</a:t>
            </a:r>
          </a:p>
        </p:txBody>
      </p:sp>
      <p:sp>
        <p:nvSpPr>
          <p:cNvPr id="258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3886200"/>
            <a:ext cx="8229600" cy="2244725"/>
          </a:xfrm>
        </p:spPr>
        <p:txBody>
          <a:bodyPr/>
          <a:lstStyle/>
          <a:p>
            <a:r>
              <a:rPr lang="en-US" altLang="x-none" b="1" dirty="0" smtClean="0">
                <a:solidFill>
                  <a:srgbClr val="0033CC"/>
                </a:solidFill>
                <a:latin typeface="Courier New" charset="0"/>
              </a:rPr>
              <a:t>after</a:t>
            </a:r>
            <a:r>
              <a:rPr lang="en-US" altLang="x-none" b="1" dirty="0">
                <a:solidFill>
                  <a:srgbClr val="0033CC"/>
                </a:solidFill>
                <a:latin typeface="Courier New" charset="0"/>
              </a:rPr>
              <a:t>()</a:t>
            </a:r>
            <a:r>
              <a:rPr lang="en-US" altLang="x-none" dirty="0"/>
              <a:t> and </a:t>
            </a:r>
            <a:r>
              <a:rPr lang="en-US" altLang="x-none" b="1" dirty="0">
                <a:solidFill>
                  <a:srgbClr val="0033CC"/>
                </a:solidFill>
                <a:latin typeface="Courier New" charset="0"/>
              </a:rPr>
              <a:t>before()</a:t>
            </a:r>
            <a:r>
              <a:rPr lang="en-US" altLang="x-none" dirty="0"/>
              <a:t> </a:t>
            </a:r>
            <a:r>
              <a:rPr lang="en-US" altLang="x-none" dirty="0" smtClean="0"/>
              <a:t/>
            </a:r>
            <a:br>
              <a:rPr lang="en-US" altLang="x-none" dirty="0" smtClean="0"/>
            </a:br>
            <a:r>
              <a:rPr lang="en-US" altLang="x-none" dirty="0" smtClean="0"/>
              <a:t>are </a:t>
            </a:r>
            <a:r>
              <a:rPr lang="en-US" altLang="x-none" u="sng" dirty="0"/>
              <a:t>convenience</a:t>
            </a:r>
            <a:r>
              <a:rPr lang="en-US" altLang="x-none" dirty="0"/>
              <a:t> </a:t>
            </a:r>
            <a:r>
              <a:rPr lang="en-US" altLang="x-none" dirty="0" smtClean="0"/>
              <a:t>member functions.</a:t>
            </a:r>
          </a:p>
          <a:p>
            <a:pPr lvl="1"/>
            <a:r>
              <a:rPr lang="en-US" altLang="x-none" dirty="0" smtClean="0"/>
              <a:t>Not necessary, but nice to have.</a:t>
            </a:r>
          </a:p>
          <a:p>
            <a:pPr lvl="4"/>
            <a:endParaRPr lang="en-US" altLang="x-none" dirty="0"/>
          </a:p>
          <a:p>
            <a:r>
              <a:rPr lang="en-US" altLang="x-none" dirty="0"/>
              <a:t>A date value is represented as a scalar value</a:t>
            </a:r>
            <a:r>
              <a:rPr lang="en-US" altLang="x-none" dirty="0" smtClean="0"/>
              <a:t>.</a:t>
            </a:r>
            <a:endParaRPr lang="en-US" altLang="x-none" dirty="0"/>
          </a:p>
        </p:txBody>
      </p:sp>
      <p:graphicFrame>
        <p:nvGraphicFramePr>
          <p:cNvPr id="25805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838640"/>
              </p:ext>
            </p:extLst>
          </p:nvPr>
        </p:nvGraphicFramePr>
        <p:xfrm>
          <a:off x="274367" y="1325563"/>
          <a:ext cx="8504508" cy="2378393"/>
        </p:xfrm>
        <a:graphic>
          <a:graphicData uri="http://schemas.openxmlformats.org/drawingml/2006/table">
            <a:tbl>
              <a:tblPr/>
              <a:tblGrid>
                <a:gridCol w="3974978"/>
                <a:gridCol w="4529530"/>
              </a:tblGrid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bool 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after(Date </a:t>
                      </a:r>
                      <a:r>
                        <a:rPr kumimoji="0" lang="en-US" altLang="x-non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*other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)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Test if this date is after the specified date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bool 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before(Date </a:t>
                      </a:r>
                      <a:r>
                        <a:rPr kumimoji="0" lang="en-US" altLang="x-non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*other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)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Test if this date is before the specified date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int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 </a:t>
                      </a:r>
                      <a:r>
                        <a:rPr kumimoji="0" lang="en-US" altLang="x-none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compare_to</a:t>
                      </a:r>
                      <a:r>
                        <a:rPr kumimoji="0" lang="en-US" altLang="x-non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(Date *other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)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Tell which date came before the other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53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long </a:t>
                      </a:r>
                      <a:r>
                        <a:rPr kumimoji="0" lang="en-US" altLang="x-none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get_time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()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Return milliseconds since the epoch</a:t>
                      </a:r>
                      <a:b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(1970-01-01 00:00:00 GMT)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91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void </a:t>
                      </a:r>
                      <a:r>
                        <a:rPr kumimoji="0" lang="en-US" altLang="x-none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set_time</a:t>
                      </a:r>
                      <a:r>
                        <a:rPr kumimoji="0" lang="en-US" altLang="x-non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(long 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n)</a:t>
                      </a:r>
                      <a:b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</a:br>
                      <a:endParaRPr kumimoji="0" lang="en-US" altLang="x-non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urier New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Set the date to the given number of milliseconds since the epoch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21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A96E7-A219-2C4A-AEF0-CE06B4AC80F3}" type="slidenum">
              <a:rPr lang="en-US" altLang="x-none"/>
              <a:pPr/>
              <a:t>27</a:t>
            </a:fld>
            <a:endParaRPr lang="en-US" altLang="x-none"/>
          </a:p>
        </p:txBody>
      </p:sp>
      <p:sp>
        <p:nvSpPr>
          <p:cNvPr id="259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Points in Time</a:t>
            </a:r>
          </a:p>
        </p:txBody>
      </p:sp>
      <p:pic>
        <p:nvPicPr>
          <p:cNvPr id="259075" name="Picture 3" descr="Ch3_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1860545"/>
            <a:ext cx="8413750" cy="202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9076" name="Text Box 4"/>
          <p:cNvSpPr txBox="1">
            <a:spLocks noChangeArrowheads="1"/>
          </p:cNvSpPr>
          <p:nvPr/>
        </p:nvSpPr>
        <p:spPr bwMode="auto">
          <a:xfrm>
            <a:off x="6116539" y="6280145"/>
            <a:ext cx="2286595" cy="461665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x-none" sz="800" b="1" dirty="0" smtClean="0">
                <a:solidFill>
                  <a:srgbClr val="B2B2B2"/>
                </a:solidFill>
              </a:rPr>
              <a:t>Object-Oriented </a:t>
            </a:r>
            <a:r>
              <a:rPr lang="en-US" altLang="x-none" sz="800" b="1" dirty="0">
                <a:solidFill>
                  <a:srgbClr val="B2B2B2"/>
                </a:solidFill>
              </a:rPr>
              <a:t>Design </a:t>
            </a:r>
            <a:r>
              <a:rPr lang="en-US" altLang="x-none" sz="800" b="1">
                <a:solidFill>
                  <a:srgbClr val="B2B2B2"/>
                </a:solidFill>
              </a:rPr>
              <a:t>&amp; </a:t>
            </a:r>
            <a:r>
              <a:rPr lang="en-US" altLang="x-none" sz="800" b="1" smtClean="0">
                <a:solidFill>
                  <a:srgbClr val="B2B2B2"/>
                </a:solidFill>
              </a:rPr>
              <a:t>Patterns, 2</a:t>
            </a:r>
            <a:r>
              <a:rPr lang="en-US" altLang="x-none" sz="800" b="1" baseline="30000" smtClean="0">
                <a:solidFill>
                  <a:srgbClr val="B2B2B2"/>
                </a:solidFill>
              </a:rPr>
              <a:t>nd</a:t>
            </a:r>
            <a:r>
              <a:rPr lang="en-US" altLang="x-none" sz="800" b="1" smtClean="0">
                <a:solidFill>
                  <a:srgbClr val="B2B2B2"/>
                </a:solidFill>
              </a:rPr>
              <a:t> ed.</a:t>
            </a:r>
            <a:endParaRPr lang="en-US" altLang="x-none" sz="800" b="1" dirty="0" smtClean="0">
              <a:solidFill>
                <a:srgbClr val="B2B2B2"/>
              </a:solidFill>
            </a:endParaRPr>
          </a:p>
          <a:p>
            <a:r>
              <a:rPr lang="en-US" altLang="x-none" sz="800" b="1" dirty="0" smtClean="0">
                <a:solidFill>
                  <a:srgbClr val="B2B2B2"/>
                </a:solidFill>
              </a:rPr>
              <a:t>by Cay </a:t>
            </a:r>
            <a:r>
              <a:rPr lang="en-US" altLang="x-none" sz="800" b="1" dirty="0" err="1" smtClean="0">
                <a:solidFill>
                  <a:srgbClr val="B2B2B2"/>
                </a:solidFill>
              </a:rPr>
              <a:t>Horstmann</a:t>
            </a:r>
            <a:endParaRPr lang="en-US" altLang="x-none" sz="800" dirty="0">
              <a:solidFill>
                <a:srgbClr val="B2B2B2"/>
              </a:solidFill>
            </a:endParaRPr>
          </a:p>
          <a:p>
            <a:r>
              <a:rPr lang="en-US" altLang="x-none" sz="800" dirty="0" smtClean="0">
                <a:solidFill>
                  <a:srgbClr val="B2B2B2"/>
                </a:solidFill>
              </a:rPr>
              <a:t>John </a:t>
            </a:r>
            <a:r>
              <a:rPr lang="en-US" altLang="x-none" sz="800" dirty="0">
                <a:solidFill>
                  <a:srgbClr val="B2B2B2"/>
                </a:solidFill>
              </a:rPr>
              <a:t>Wiley &amp; Sons, 2006.</a:t>
            </a:r>
            <a:endParaRPr lang="en-US" altLang="x-none" sz="800" b="1" dirty="0">
              <a:solidFill>
                <a:srgbClr val="B2B2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7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744B3-0978-1848-89CF-4D6FD6BB751F}" type="slidenum">
              <a:rPr lang="en-US" altLang="x-none"/>
              <a:pPr/>
              <a:t>28</a:t>
            </a:fld>
            <a:endParaRPr lang="en-US" altLang="x-none"/>
          </a:p>
        </p:txBody>
      </p:sp>
      <p:sp>
        <p:nvSpPr>
          <p:cNvPr id="260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The </a:t>
            </a:r>
            <a:r>
              <a:rPr lang="en-US" altLang="x-none" b="1" dirty="0" err="1" smtClean="0">
                <a:latin typeface="Courier New" charset="0"/>
                <a:ea typeface="Courier New" charset="0"/>
                <a:cs typeface="Courier New" charset="0"/>
              </a:rPr>
              <a:t>date_string</a:t>
            </a:r>
            <a:r>
              <a:rPr lang="en-US" altLang="x-none" dirty="0" smtClean="0"/>
              <a:t> Function</a:t>
            </a:r>
            <a:endParaRPr lang="en-US" altLang="x-none" dirty="0"/>
          </a:p>
        </p:txBody>
      </p:sp>
      <p:sp>
        <p:nvSpPr>
          <p:cNvPr id="260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968875"/>
          </a:xfrm>
        </p:spPr>
        <p:txBody>
          <a:bodyPr/>
          <a:lstStyle/>
          <a:p>
            <a:r>
              <a:rPr lang="en-US" altLang="x-none" dirty="0"/>
              <a:t>The </a:t>
            </a:r>
            <a:r>
              <a:rPr lang="en-US" altLang="x-none" b="1" dirty="0" err="1" smtClean="0">
                <a:solidFill>
                  <a:srgbClr val="0033CC"/>
                </a:solidFill>
                <a:latin typeface="Courier New" charset="0"/>
              </a:rPr>
              <a:t>date_string</a:t>
            </a:r>
            <a:r>
              <a:rPr lang="en-US" altLang="x-none" b="1" dirty="0">
                <a:solidFill>
                  <a:srgbClr val="0033CC"/>
                </a:solidFill>
                <a:latin typeface="Courier New" charset="0"/>
              </a:rPr>
              <a:t>()</a:t>
            </a:r>
            <a:r>
              <a:rPr lang="en-US" altLang="x-none" dirty="0"/>
              <a:t> </a:t>
            </a:r>
            <a:r>
              <a:rPr lang="en-US" altLang="x-none" dirty="0" smtClean="0"/>
              <a:t>member function of </a:t>
            </a:r>
            <a:r>
              <a:rPr lang="en-US" altLang="x-none" dirty="0"/>
              <a:t>the </a:t>
            </a:r>
            <a:r>
              <a:rPr lang="en-US" altLang="x-none" b="1" dirty="0">
                <a:solidFill>
                  <a:srgbClr val="0033CC"/>
                </a:solidFill>
                <a:latin typeface="Courier New" charset="0"/>
              </a:rPr>
              <a:t>Date</a:t>
            </a:r>
            <a:r>
              <a:rPr lang="en-US" altLang="x-none" dirty="0"/>
              <a:t> class is </a:t>
            </a:r>
            <a:r>
              <a:rPr lang="en-US" altLang="x-none" dirty="0" smtClean="0"/>
              <a:t>primarily </a:t>
            </a:r>
            <a:r>
              <a:rPr lang="en-US" altLang="x-none" dirty="0"/>
              <a:t>for debugging purposes</a:t>
            </a:r>
            <a:r>
              <a:rPr lang="en-US" altLang="x-none" dirty="0" smtClean="0"/>
              <a:t>.</a:t>
            </a:r>
          </a:p>
          <a:p>
            <a:pPr lvl="4"/>
            <a:endParaRPr lang="en-US" altLang="x-none" dirty="0"/>
          </a:p>
          <a:p>
            <a:r>
              <a:rPr lang="en-US" altLang="x-none" dirty="0"/>
              <a:t>It would be awkward to have to parse the string </a:t>
            </a:r>
            <a:r>
              <a:rPr lang="en-US" altLang="x-none" dirty="0" smtClean="0"/>
              <a:t/>
            </a:r>
            <a:br>
              <a:rPr lang="en-US" altLang="x-none" dirty="0" smtClean="0"/>
            </a:br>
            <a:r>
              <a:rPr lang="en-US" altLang="x-none" dirty="0" smtClean="0"/>
              <a:t>that </a:t>
            </a:r>
            <a:r>
              <a:rPr lang="en-US" altLang="x-none" dirty="0"/>
              <a:t>it returns.</a:t>
            </a:r>
          </a:p>
          <a:p>
            <a:pPr lvl="4"/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137523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744B3-0978-1848-89CF-4D6FD6BB751F}" type="slidenum">
              <a:rPr lang="en-US" altLang="x-none"/>
              <a:pPr/>
              <a:t>29</a:t>
            </a:fld>
            <a:endParaRPr lang="en-US" altLang="x-none"/>
          </a:p>
        </p:txBody>
      </p:sp>
      <p:sp>
        <p:nvSpPr>
          <p:cNvPr id="260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What about Month, Day, and Year?</a:t>
            </a:r>
          </a:p>
        </p:txBody>
      </p:sp>
      <p:sp>
        <p:nvSpPr>
          <p:cNvPr id="260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785331"/>
          </a:xfrm>
        </p:spPr>
        <p:txBody>
          <a:bodyPr/>
          <a:lstStyle/>
          <a:p>
            <a:r>
              <a:rPr lang="en-US" altLang="x-none" dirty="0" smtClean="0"/>
              <a:t>The </a:t>
            </a:r>
            <a:r>
              <a:rPr lang="en-US" altLang="x-none" b="1" dirty="0">
                <a:solidFill>
                  <a:srgbClr val="0033CC"/>
                </a:solidFill>
                <a:latin typeface="Courier New" charset="0"/>
              </a:rPr>
              <a:t>Date</a:t>
            </a:r>
            <a:r>
              <a:rPr lang="en-US" altLang="x-none" dirty="0"/>
              <a:t> </a:t>
            </a:r>
            <a:r>
              <a:rPr lang="en-US" altLang="x-none" dirty="0" smtClean="0"/>
              <a:t>class can </a:t>
            </a:r>
            <a:r>
              <a:rPr lang="en-US" altLang="x-none" u="sng" dirty="0"/>
              <a:t>delegate</a:t>
            </a:r>
            <a:r>
              <a:rPr lang="en-US" altLang="x-none" dirty="0" smtClean="0"/>
              <a:t> </a:t>
            </a:r>
            <a:r>
              <a:rPr lang="en-US" altLang="x-none" dirty="0"/>
              <a:t>to </a:t>
            </a:r>
            <a:r>
              <a:rPr lang="en-US" altLang="x-none" dirty="0" smtClean="0"/>
              <a:t>a </a:t>
            </a:r>
            <a:r>
              <a:rPr lang="en-US" altLang="x-none" b="1" dirty="0" smtClean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Calendar</a:t>
            </a:r>
            <a:r>
              <a:rPr lang="en-US" altLang="x-none" dirty="0" smtClean="0"/>
              <a:t> class </a:t>
            </a:r>
            <a:r>
              <a:rPr lang="en-US" altLang="x-none" dirty="0"/>
              <a:t>the task of converting the number of milliseconds since the epoch to year, month, day, hour, minute, and second fields</a:t>
            </a:r>
            <a:r>
              <a:rPr lang="en-US" altLang="x-none" dirty="0" smtClean="0"/>
              <a:t>.</a:t>
            </a:r>
          </a:p>
          <a:p>
            <a:pPr lvl="4"/>
            <a:endParaRPr lang="en-US" altLang="x-none" dirty="0"/>
          </a:p>
          <a:p>
            <a:r>
              <a:rPr lang="en-US" altLang="x-none" dirty="0" smtClean="0"/>
              <a:t>Example </a:t>
            </a:r>
            <a:r>
              <a:rPr lang="en-US" altLang="x-none" b="1" dirty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Calendar</a:t>
            </a:r>
            <a:r>
              <a:rPr lang="en-US" altLang="x-none" dirty="0"/>
              <a:t> </a:t>
            </a:r>
            <a:r>
              <a:rPr lang="en-US" altLang="x-none" dirty="0" smtClean="0"/>
              <a:t>classes</a:t>
            </a:r>
            <a:r>
              <a:rPr lang="en-US" altLang="x-none" dirty="0"/>
              <a:t>:</a:t>
            </a:r>
          </a:p>
          <a:p>
            <a:pPr lvl="1"/>
            <a:r>
              <a:rPr lang="en-US" altLang="x-none" b="1" dirty="0" err="1" smtClean="0">
                <a:solidFill>
                  <a:srgbClr val="0033CC"/>
                </a:solidFill>
                <a:latin typeface="Courier New" charset="0"/>
              </a:rPr>
              <a:t>GregorianCalendar</a:t>
            </a:r>
            <a:endParaRPr lang="en-US" altLang="x-none" dirty="0" smtClean="0"/>
          </a:p>
          <a:p>
            <a:pPr lvl="1"/>
            <a:r>
              <a:rPr lang="en-US" altLang="x-none" b="1" dirty="0" err="1" smtClean="0">
                <a:solidFill>
                  <a:srgbClr val="0033CC"/>
                </a:solidFill>
                <a:latin typeface="Courier New" charset="0"/>
              </a:rPr>
              <a:t>LunarCalendar</a:t>
            </a:r>
            <a:endParaRPr lang="en-US" altLang="x-none" dirty="0" smtClean="0"/>
          </a:p>
          <a:p>
            <a:pPr lvl="1"/>
            <a:r>
              <a:rPr lang="en-US" altLang="x-none" b="1" dirty="0" err="1" smtClean="0">
                <a:solidFill>
                  <a:srgbClr val="0033CC"/>
                </a:solidFill>
                <a:latin typeface="Courier New" charset="0"/>
              </a:rPr>
              <a:t>MayanCalendar</a:t>
            </a:r>
            <a:endParaRPr lang="en-US" altLang="x-none" dirty="0"/>
          </a:p>
          <a:p>
            <a:pPr lvl="1"/>
            <a:r>
              <a:rPr lang="en-US" altLang="x-none" dirty="0"/>
              <a:t>etc</a:t>
            </a:r>
            <a:r>
              <a:rPr lang="en-US" altLang="x-none" dirty="0" smtClean="0"/>
              <a:t>.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42016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0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0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0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0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0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72D4-4214-4C43-A659-D22CF63BD771}" type="slidenum">
              <a:rPr lang="en-US" altLang="x-none"/>
              <a:pPr/>
              <a:t>3</a:t>
            </a:fld>
            <a:endParaRPr lang="en-US" altLang="x-none"/>
          </a:p>
        </p:txBody>
      </p:sp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Textual Analysis</a:t>
            </a:r>
            <a:r>
              <a:rPr lang="en-US" altLang="x-none" i="1"/>
              <a:t>, cont’d</a:t>
            </a:r>
          </a:p>
        </p:txBody>
      </p:sp>
      <p:pic>
        <p:nvPicPr>
          <p:cNvPr id="24781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35075"/>
            <a:ext cx="4614863" cy="493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781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211763" y="1295400"/>
            <a:ext cx="3475037" cy="4835525"/>
          </a:xfrm>
          <a:noFill/>
          <a:ln/>
        </p:spPr>
        <p:txBody>
          <a:bodyPr/>
          <a:lstStyle/>
          <a:p>
            <a:r>
              <a:rPr lang="en-US" altLang="x-none" sz="2800" dirty="0">
                <a:latin typeface="Arial (body)" charset="0"/>
              </a:rPr>
              <a:t>Nouns</a:t>
            </a:r>
          </a:p>
          <a:p>
            <a:pPr lvl="1"/>
            <a:r>
              <a:rPr lang="en-US" altLang="x-none" sz="2400" dirty="0">
                <a:latin typeface="Arial (body)" charset="0"/>
              </a:rPr>
              <a:t>the (owner’s) dog</a:t>
            </a:r>
          </a:p>
          <a:p>
            <a:pPr lvl="1"/>
            <a:r>
              <a:rPr lang="en-US" altLang="x-none" sz="2400" dirty="0">
                <a:latin typeface="Arial (body)" charset="0"/>
              </a:rPr>
              <a:t>the owner</a:t>
            </a:r>
          </a:p>
          <a:p>
            <a:pPr lvl="1"/>
            <a:r>
              <a:rPr lang="en-US" altLang="x-none" sz="2400" dirty="0">
                <a:latin typeface="Arial (body)" charset="0"/>
              </a:rPr>
              <a:t>the button</a:t>
            </a:r>
          </a:p>
          <a:p>
            <a:pPr lvl="1"/>
            <a:r>
              <a:rPr lang="en-US" altLang="x-none" sz="2400" dirty="0">
                <a:latin typeface="Arial (body)" charset="0"/>
              </a:rPr>
              <a:t>bark recognizer</a:t>
            </a:r>
          </a:p>
          <a:p>
            <a:pPr lvl="1"/>
            <a:r>
              <a:rPr lang="en-US" altLang="x-none" sz="2400" dirty="0">
                <a:latin typeface="Arial (body)" charset="0"/>
              </a:rPr>
              <a:t>request</a:t>
            </a:r>
          </a:p>
          <a:p>
            <a:pPr lvl="1"/>
            <a:r>
              <a:rPr lang="en-US" altLang="x-none" sz="2400" dirty="0">
                <a:latin typeface="Arial (body)" charset="0"/>
              </a:rPr>
              <a:t>inside/outside</a:t>
            </a:r>
          </a:p>
          <a:p>
            <a:pPr lvl="1"/>
            <a:r>
              <a:rPr lang="en-US" altLang="x-none" sz="2400" dirty="0">
                <a:latin typeface="Arial (body)" charset="0"/>
              </a:rPr>
              <a:t>dog door</a:t>
            </a:r>
          </a:p>
          <a:p>
            <a:pPr lvl="1"/>
            <a:r>
              <a:rPr lang="en-US" altLang="x-none" sz="2400" dirty="0">
                <a:latin typeface="Arial (body)" charset="0"/>
              </a:rPr>
              <a:t>remote control</a:t>
            </a:r>
          </a:p>
          <a:p>
            <a:pPr lvl="1"/>
            <a:r>
              <a:rPr lang="en-US" altLang="x-none" sz="2400" dirty="0">
                <a:latin typeface="Arial (body)" charset="0"/>
              </a:rPr>
              <a:t>bark</a:t>
            </a:r>
            <a:endParaRPr lang="en-US" altLang="x-none" dirty="0"/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6675097" y="6136029"/>
            <a:ext cx="1554783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x-none" sz="800" b="1" dirty="0" smtClean="0">
                <a:solidFill>
                  <a:schemeClr val="bg1">
                    <a:lumMod val="65000"/>
                  </a:schemeClr>
                </a:solidFill>
              </a:rPr>
              <a:t>Head </a:t>
            </a:r>
            <a:r>
              <a:rPr lang="en-US" altLang="x-none" sz="800" b="1" dirty="0">
                <a:solidFill>
                  <a:schemeClr val="bg1">
                    <a:lumMod val="65000"/>
                  </a:schemeClr>
                </a:solidFill>
              </a:rPr>
              <a:t>First Object-Oriented </a:t>
            </a:r>
            <a:endParaRPr lang="en-US" altLang="x-none" sz="8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x-none" sz="800" b="1" dirty="0" smtClean="0">
                <a:solidFill>
                  <a:schemeClr val="bg1">
                    <a:lumMod val="65000"/>
                  </a:schemeClr>
                </a:solidFill>
              </a:rPr>
              <a:t>Analysis </a:t>
            </a:r>
            <a:r>
              <a:rPr lang="en-US" altLang="x-none" sz="800" b="1" dirty="0">
                <a:solidFill>
                  <a:schemeClr val="bg1">
                    <a:lumMod val="65000"/>
                  </a:schemeClr>
                </a:solidFill>
              </a:rPr>
              <a:t>&amp; </a:t>
            </a:r>
            <a:r>
              <a:rPr lang="en-US" altLang="x-none" sz="800" b="1" dirty="0" smtClean="0">
                <a:solidFill>
                  <a:schemeClr val="bg1">
                    <a:lumMod val="65000"/>
                  </a:schemeClr>
                </a:solidFill>
              </a:rPr>
              <a:t>Design</a:t>
            </a:r>
            <a:endParaRPr lang="en-US" altLang="x-none" sz="8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x-none" sz="800" dirty="0" smtClean="0">
                <a:solidFill>
                  <a:schemeClr val="bg1">
                    <a:lumMod val="65000"/>
                  </a:schemeClr>
                </a:solidFill>
              </a:rPr>
              <a:t>by Brett D. McLaughlin, et al.</a:t>
            </a:r>
          </a:p>
          <a:p>
            <a:r>
              <a:rPr lang="en-US" altLang="x-none" sz="800" dirty="0" smtClean="0">
                <a:solidFill>
                  <a:schemeClr val="bg1">
                    <a:lumMod val="65000"/>
                  </a:schemeClr>
                </a:solidFill>
              </a:rPr>
              <a:t>O’Reilly</a:t>
            </a:r>
            <a:r>
              <a:rPr lang="en-US" altLang="x-none" sz="800" dirty="0">
                <a:solidFill>
                  <a:schemeClr val="bg1">
                    <a:lumMod val="65000"/>
                  </a:schemeClr>
                </a:solidFill>
              </a:rPr>
              <a:t>, 2006.</a:t>
            </a:r>
            <a:endParaRPr lang="en-US" altLang="x-none" sz="8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00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78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78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78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78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78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78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78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78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78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1E2CF-D898-574B-90D8-C81D7B8E1AC5}" type="slidenum">
              <a:rPr lang="en-US" altLang="x-none"/>
              <a:pPr/>
              <a:t>30</a:t>
            </a:fld>
            <a:endParaRPr lang="en-US" altLang="x-none"/>
          </a:p>
        </p:txBody>
      </p:sp>
      <p:sp>
        <p:nvSpPr>
          <p:cNvPr id="261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b="1" dirty="0">
                <a:latin typeface="Courier New" charset="0"/>
                <a:ea typeface="Courier New" charset="0"/>
                <a:cs typeface="Courier New" charset="0"/>
              </a:rPr>
              <a:t>Calendar</a:t>
            </a:r>
            <a:r>
              <a:rPr lang="en-US" altLang="x-none" dirty="0"/>
              <a:t> Classes</a:t>
            </a:r>
          </a:p>
        </p:txBody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2498058"/>
          </a:xfrm>
        </p:spPr>
        <p:txBody>
          <a:bodyPr/>
          <a:lstStyle/>
          <a:p>
            <a:r>
              <a:rPr lang="en-US" altLang="x-none" dirty="0"/>
              <a:t>The specific </a:t>
            </a:r>
            <a:r>
              <a:rPr lang="en-US" altLang="x-none" b="1" dirty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Calendar</a:t>
            </a:r>
            <a:r>
              <a:rPr lang="en-US" altLang="x-none" dirty="0"/>
              <a:t> </a:t>
            </a:r>
            <a:r>
              <a:rPr lang="en-US" altLang="x-none" dirty="0" smtClean="0"/>
              <a:t>class </a:t>
            </a:r>
            <a:r>
              <a:rPr lang="en-US" altLang="x-none" dirty="0"/>
              <a:t>can be a </a:t>
            </a:r>
            <a:r>
              <a:rPr lang="en-US" altLang="x-none" u="sng" dirty="0"/>
              <a:t>changing part</a:t>
            </a:r>
            <a:r>
              <a:rPr lang="en-US" altLang="x-none" dirty="0"/>
              <a:t> of an application’s design</a:t>
            </a:r>
            <a:r>
              <a:rPr lang="en-US" altLang="x-none" dirty="0" smtClean="0"/>
              <a:t>.</a:t>
            </a:r>
          </a:p>
          <a:p>
            <a:pPr lvl="4"/>
            <a:endParaRPr lang="en-US" altLang="x-none" dirty="0"/>
          </a:p>
          <a:p>
            <a:r>
              <a:rPr lang="en-US" altLang="x-none" dirty="0" smtClean="0"/>
              <a:t>Make </a:t>
            </a:r>
            <a:r>
              <a:rPr lang="en-US" altLang="x-none" b="1" dirty="0">
                <a:solidFill>
                  <a:srgbClr val="0033CC"/>
                </a:solidFill>
                <a:latin typeface="Courier New" charset="0"/>
              </a:rPr>
              <a:t>Calendar</a:t>
            </a:r>
            <a:r>
              <a:rPr lang="en-US" altLang="x-none" dirty="0"/>
              <a:t> </a:t>
            </a:r>
            <a:r>
              <a:rPr lang="en-US" altLang="x-none" dirty="0" smtClean="0"/>
              <a:t>an </a:t>
            </a:r>
            <a:r>
              <a:rPr lang="en-US" altLang="x-none" u="sng" dirty="0"/>
              <a:t>abstract base class</a:t>
            </a:r>
            <a:r>
              <a:rPr lang="en-US" altLang="x-none" dirty="0"/>
              <a:t> </a:t>
            </a:r>
            <a:r>
              <a:rPr lang="en-US" altLang="x-none" dirty="0" smtClean="0"/>
              <a:t>for </a:t>
            </a:r>
            <a:r>
              <a:rPr lang="en-US" altLang="x-none" dirty="0"/>
              <a:t>the </a:t>
            </a:r>
            <a:r>
              <a:rPr lang="en-US" altLang="x-none" b="1" dirty="0" err="1">
                <a:solidFill>
                  <a:srgbClr val="0033CC"/>
                </a:solidFill>
                <a:latin typeface="Courier New" charset="0"/>
              </a:rPr>
              <a:t>GregorianCalendar</a:t>
            </a:r>
            <a:r>
              <a:rPr lang="en-US" altLang="x-none" dirty="0"/>
              <a:t> class and any other calendar classes you may write: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828800" y="3885534"/>
            <a:ext cx="5395913" cy="2378075"/>
            <a:chOff x="1828800" y="3611563"/>
            <a:chExt cx="5395913" cy="2378075"/>
          </a:xfrm>
        </p:grpSpPr>
        <p:sp>
          <p:nvSpPr>
            <p:cNvPr id="261124" name="Rectangle 4"/>
            <p:cNvSpPr>
              <a:spLocks noChangeArrowheads="1"/>
            </p:cNvSpPr>
            <p:nvPr/>
          </p:nvSpPr>
          <p:spPr bwMode="auto">
            <a:xfrm>
              <a:off x="1828800" y="3611563"/>
              <a:ext cx="914400" cy="6397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x-none"/>
                <a:t>Date</a:t>
              </a:r>
            </a:p>
          </p:txBody>
        </p:sp>
        <p:sp>
          <p:nvSpPr>
            <p:cNvPr id="261125" name="Rectangle 5"/>
            <p:cNvSpPr>
              <a:spLocks noChangeArrowheads="1"/>
            </p:cNvSpPr>
            <p:nvPr/>
          </p:nvSpPr>
          <p:spPr bwMode="auto">
            <a:xfrm>
              <a:off x="4754563" y="3611563"/>
              <a:ext cx="1371600" cy="6397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x-none" i="1"/>
                <a:t>Calendar</a:t>
              </a:r>
            </a:p>
          </p:txBody>
        </p:sp>
        <p:sp>
          <p:nvSpPr>
            <p:cNvPr id="261126" name="Rectangle 6"/>
            <p:cNvSpPr>
              <a:spLocks noChangeArrowheads="1"/>
            </p:cNvSpPr>
            <p:nvPr/>
          </p:nvSpPr>
          <p:spPr bwMode="auto">
            <a:xfrm>
              <a:off x="3657600" y="5257800"/>
              <a:ext cx="1463675" cy="7318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x-none"/>
                <a:t>Gregorian</a:t>
              </a:r>
            </a:p>
            <a:p>
              <a:pPr algn="ctr"/>
              <a:r>
                <a:rPr lang="en-US" altLang="x-none"/>
                <a:t>Calendar</a:t>
              </a:r>
            </a:p>
          </p:txBody>
        </p:sp>
        <p:sp>
          <p:nvSpPr>
            <p:cNvPr id="261127" name="Rectangle 7"/>
            <p:cNvSpPr>
              <a:spLocks noChangeArrowheads="1"/>
            </p:cNvSpPr>
            <p:nvPr/>
          </p:nvSpPr>
          <p:spPr bwMode="auto">
            <a:xfrm>
              <a:off x="5761038" y="5257800"/>
              <a:ext cx="1463675" cy="7318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x-none"/>
                <a:t>Lunar</a:t>
              </a:r>
            </a:p>
            <a:p>
              <a:pPr algn="ctr"/>
              <a:r>
                <a:rPr lang="en-US" altLang="x-none"/>
                <a:t>Calendar</a:t>
              </a:r>
            </a:p>
          </p:txBody>
        </p:sp>
        <p:sp>
          <p:nvSpPr>
            <p:cNvPr id="261128" name="Line 8"/>
            <p:cNvSpPr>
              <a:spLocks noChangeShapeType="1"/>
            </p:cNvSpPr>
            <p:nvPr/>
          </p:nvSpPr>
          <p:spPr bwMode="auto">
            <a:xfrm>
              <a:off x="2743200" y="3886200"/>
              <a:ext cx="20113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 type="arrow" w="lg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1129" name="AutoShape 9"/>
            <p:cNvSpPr>
              <a:spLocks noChangeArrowheads="1"/>
            </p:cNvSpPr>
            <p:nvPr/>
          </p:nvSpPr>
          <p:spPr bwMode="auto">
            <a:xfrm>
              <a:off x="5303838" y="4251325"/>
              <a:ext cx="365125" cy="274638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130" name="Line 10"/>
            <p:cNvSpPr>
              <a:spLocks noChangeShapeType="1"/>
            </p:cNvSpPr>
            <p:nvPr/>
          </p:nvSpPr>
          <p:spPr bwMode="auto">
            <a:xfrm>
              <a:off x="5486400" y="4525963"/>
              <a:ext cx="0" cy="36671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1131" name="Line 11"/>
            <p:cNvSpPr>
              <a:spLocks noChangeShapeType="1"/>
            </p:cNvSpPr>
            <p:nvPr/>
          </p:nvSpPr>
          <p:spPr bwMode="auto">
            <a:xfrm>
              <a:off x="4389438" y="4892675"/>
              <a:ext cx="210343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1132" name="Line 12"/>
            <p:cNvSpPr>
              <a:spLocks noChangeShapeType="1"/>
            </p:cNvSpPr>
            <p:nvPr/>
          </p:nvSpPr>
          <p:spPr bwMode="auto">
            <a:xfrm flipV="1">
              <a:off x="4389438" y="4892675"/>
              <a:ext cx="0" cy="3651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1133" name="Line 13"/>
            <p:cNvSpPr>
              <a:spLocks noChangeShapeType="1"/>
            </p:cNvSpPr>
            <p:nvPr/>
          </p:nvSpPr>
          <p:spPr bwMode="auto">
            <a:xfrm flipV="1">
              <a:off x="6492875" y="4892675"/>
              <a:ext cx="0" cy="3651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0183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1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C3F9D-DEFE-564E-A179-153C94FBDA67}" type="slidenum">
              <a:rPr lang="en-US" altLang="x-none"/>
              <a:pPr/>
              <a:t>31</a:t>
            </a:fld>
            <a:endParaRPr lang="en-US" altLang="x-none"/>
          </a:p>
        </p:txBody>
      </p:sp>
      <p:sp>
        <p:nvSpPr>
          <p:cNvPr id="262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Some </a:t>
            </a:r>
            <a:r>
              <a:rPr lang="en-US" altLang="x-none" dirty="0" smtClean="0"/>
              <a:t>Functions </a:t>
            </a:r>
            <a:r>
              <a:rPr lang="en-US" altLang="x-none" dirty="0"/>
              <a:t>of the </a:t>
            </a:r>
            <a:r>
              <a:rPr lang="en-US" altLang="x-none" b="1" dirty="0">
                <a:latin typeface="Courier New" charset="0"/>
              </a:rPr>
              <a:t>Calendar</a:t>
            </a:r>
            <a:r>
              <a:rPr lang="en-US" altLang="x-none" dirty="0"/>
              <a:t> Class</a:t>
            </a:r>
          </a:p>
        </p:txBody>
      </p:sp>
      <p:graphicFrame>
        <p:nvGraphicFramePr>
          <p:cNvPr id="262147" name="Group 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68508763"/>
              </p:ext>
            </p:extLst>
          </p:nvPr>
        </p:nvGraphicFramePr>
        <p:xfrm>
          <a:off x="549275" y="1508125"/>
          <a:ext cx="8047038" cy="3018473"/>
        </p:xfrm>
        <a:graphic>
          <a:graphicData uri="http://schemas.openxmlformats.org/drawingml/2006/table">
            <a:tbl>
              <a:tblPr/>
              <a:tblGrid>
                <a:gridCol w="3382963"/>
                <a:gridCol w="4664075"/>
              </a:tblGrid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int get(int field)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Get a field value, where field is a 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Calendar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altLang="x-none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 constant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such as 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YEAR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MONTH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DATE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HOUR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MINUTE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SECOND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void set(int field, </a:t>
                      </a:r>
                      <a:b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</a:b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         int value)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Set a date field.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void add(int field, </a:t>
                      </a:r>
                      <a:b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</a:b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         int increment)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Add to a field.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Date </a:t>
                      </a:r>
                      <a:r>
                        <a:rPr kumimoji="0" lang="en-US" altLang="x-none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get_time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()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Convert to a </a:t>
                      </a: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Date</a:t>
                      </a: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value.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70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void </a:t>
                      </a:r>
                      <a:r>
                        <a:rPr kumimoji="0" lang="en-US" altLang="x-none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set_time</a:t>
                      </a:r>
                      <a:r>
                        <a:rPr kumimoji="0" lang="en-US" altLang="x-non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(Date *d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)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Convert from a 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Date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value.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958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CA99B-688F-5548-A4DA-9358FC8CD249}" type="slidenum">
              <a:rPr lang="en-US" altLang="x-none"/>
              <a:pPr/>
              <a:t>32</a:t>
            </a:fld>
            <a:endParaRPr lang="en-US" altLang="x-none"/>
          </a:p>
        </p:txBody>
      </p:sp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What’s Wrong with this Code?</a:t>
            </a:r>
          </a:p>
        </p:txBody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5125" y="2971805"/>
            <a:ext cx="8229600" cy="31089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x-none" dirty="0"/>
              <a:t>This code is permanently bound </a:t>
            </a:r>
            <a:r>
              <a:rPr lang="en-US" altLang="x-none" dirty="0" smtClean="0"/>
              <a:t/>
            </a:r>
            <a:br>
              <a:rPr lang="en-US" altLang="x-none" dirty="0" smtClean="0"/>
            </a:br>
            <a:r>
              <a:rPr lang="en-US" altLang="x-none" dirty="0" smtClean="0"/>
              <a:t>to </a:t>
            </a:r>
            <a:r>
              <a:rPr lang="en-US" altLang="x-none" dirty="0"/>
              <a:t>the </a:t>
            </a:r>
            <a:r>
              <a:rPr lang="en-US" altLang="x-none" dirty="0" smtClean="0"/>
              <a:t>Gregorian </a:t>
            </a:r>
            <a:r>
              <a:rPr lang="en-US" altLang="x-none" dirty="0"/>
              <a:t>calendar</a:t>
            </a:r>
            <a:r>
              <a:rPr lang="en-US" altLang="x-none" dirty="0" smtClean="0"/>
              <a:t>.</a:t>
            </a:r>
          </a:p>
          <a:p>
            <a:pPr lvl="4">
              <a:lnSpc>
                <a:spcPct val="90000"/>
              </a:lnSpc>
            </a:pPr>
            <a:endParaRPr lang="en-US" altLang="x-none" dirty="0"/>
          </a:p>
          <a:p>
            <a:pPr>
              <a:lnSpc>
                <a:spcPct val="90000"/>
              </a:lnSpc>
            </a:pPr>
            <a:r>
              <a:rPr lang="en-US" altLang="x-none" dirty="0"/>
              <a:t>What if you decide later to switch </a:t>
            </a:r>
            <a:r>
              <a:rPr lang="en-US" altLang="x-none" dirty="0" smtClean="0"/>
              <a:t/>
            </a:r>
            <a:br>
              <a:rPr lang="en-US" altLang="x-none" dirty="0" smtClean="0"/>
            </a:br>
            <a:r>
              <a:rPr lang="en-US" altLang="x-none" dirty="0" smtClean="0"/>
              <a:t>to </a:t>
            </a:r>
            <a:r>
              <a:rPr lang="en-US" altLang="x-none" dirty="0"/>
              <a:t>the lunar calendar</a:t>
            </a:r>
            <a:r>
              <a:rPr lang="en-US" altLang="x-none" dirty="0" smtClean="0"/>
              <a:t>?</a:t>
            </a:r>
            <a:endParaRPr lang="en-US" altLang="x-none" dirty="0"/>
          </a:p>
        </p:txBody>
      </p:sp>
      <p:sp>
        <p:nvSpPr>
          <p:cNvPr id="263172" name="Text Box 4"/>
          <p:cNvSpPr txBox="1">
            <a:spLocks noChangeArrowheads="1"/>
          </p:cNvSpPr>
          <p:nvPr/>
        </p:nvSpPr>
        <p:spPr bwMode="auto">
          <a:xfrm>
            <a:off x="1280196" y="1417342"/>
            <a:ext cx="6664004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none">
            <a:spAutoFit/>
          </a:bodyPr>
          <a:lstStyle/>
          <a:p>
            <a:r>
              <a:rPr lang="en-US" altLang="x-none" sz="1800" b="1" dirty="0" err="1">
                <a:solidFill>
                  <a:srgbClr val="B23C00"/>
                </a:solidFill>
                <a:latin typeface="Courier New" charset="0"/>
              </a:rPr>
              <a:t>GregorianCalendar</a:t>
            </a:r>
            <a:r>
              <a:rPr lang="en-US" altLang="x-none" sz="1800" b="1" dirty="0">
                <a:latin typeface="Courier New" charset="0"/>
              </a:rPr>
              <a:t> </a:t>
            </a:r>
            <a:r>
              <a:rPr lang="en-US" altLang="x-none" sz="1800" b="1" dirty="0" smtClean="0">
                <a:solidFill>
                  <a:srgbClr val="B23C00"/>
                </a:solidFill>
                <a:latin typeface="Courier New" charset="0"/>
              </a:rPr>
              <a:t>*g</a:t>
            </a:r>
            <a:r>
              <a:rPr lang="en-US" altLang="x-none" sz="1800" b="1" dirty="0" smtClean="0">
                <a:latin typeface="Courier New" charset="0"/>
              </a:rPr>
              <a:t> </a:t>
            </a:r>
            <a:r>
              <a:rPr lang="en-US" altLang="x-none" sz="1800" b="1" dirty="0">
                <a:latin typeface="Courier New" charset="0"/>
              </a:rPr>
              <a:t>= new </a:t>
            </a:r>
            <a:r>
              <a:rPr lang="en-US" altLang="x-none" sz="1800" b="1" dirty="0" err="1">
                <a:latin typeface="Courier New" charset="0"/>
              </a:rPr>
              <a:t>GregorianCalendar</a:t>
            </a:r>
            <a:r>
              <a:rPr lang="en-US" altLang="x-none" sz="1800" b="1" dirty="0">
                <a:latin typeface="Courier New" charset="0"/>
              </a:rPr>
              <a:t>();</a:t>
            </a:r>
          </a:p>
          <a:p>
            <a:r>
              <a:rPr lang="en-US" altLang="x-none" sz="1800" b="1" dirty="0" smtClean="0">
                <a:solidFill>
                  <a:srgbClr val="B23C00"/>
                </a:solidFill>
                <a:latin typeface="Courier New" charset="0"/>
              </a:rPr>
              <a:t>g</a:t>
            </a:r>
            <a:r>
              <a:rPr lang="en-US" altLang="x-none" sz="1800" b="1" dirty="0" smtClean="0">
                <a:latin typeface="Courier New" charset="0"/>
              </a:rPr>
              <a:t>-&gt;set(Calendar::YEAR</a:t>
            </a:r>
            <a:r>
              <a:rPr lang="en-US" altLang="x-none" sz="1800" b="1" dirty="0">
                <a:latin typeface="Courier New" charset="0"/>
              </a:rPr>
              <a:t>, 2013);</a:t>
            </a:r>
          </a:p>
          <a:p>
            <a:r>
              <a:rPr lang="en-US" altLang="x-none" sz="1800" b="1" dirty="0" smtClean="0">
                <a:solidFill>
                  <a:srgbClr val="B23C00"/>
                </a:solidFill>
                <a:latin typeface="Courier New" charset="0"/>
              </a:rPr>
              <a:t>g</a:t>
            </a:r>
            <a:r>
              <a:rPr lang="en-US" altLang="x-none" sz="1800" b="1" dirty="0" smtClean="0">
                <a:latin typeface="Courier New" charset="0"/>
              </a:rPr>
              <a:t>-&gt;set(Calendar::MONTH, Calendar::SEPTEMBER);</a:t>
            </a:r>
            <a:endParaRPr lang="en-US" altLang="x-none" sz="1800" b="1" dirty="0">
              <a:latin typeface="Courier New" charset="0"/>
            </a:endParaRPr>
          </a:p>
          <a:p>
            <a:r>
              <a:rPr lang="en-US" altLang="x-none" sz="1800" b="1" dirty="0" smtClean="0">
                <a:solidFill>
                  <a:srgbClr val="B23C00"/>
                </a:solidFill>
                <a:latin typeface="Courier New" charset="0"/>
              </a:rPr>
              <a:t>g</a:t>
            </a:r>
            <a:r>
              <a:rPr lang="en-US" altLang="x-none" sz="1800" b="1" dirty="0" smtClean="0">
                <a:latin typeface="Courier New" charset="0"/>
              </a:rPr>
              <a:t>-&gt;set(Calendar::DATE, </a:t>
            </a:r>
            <a:r>
              <a:rPr lang="en-US" altLang="x-none" sz="1800" b="1" dirty="0">
                <a:latin typeface="Courier New" charset="0"/>
              </a:rPr>
              <a:t>10);</a:t>
            </a:r>
          </a:p>
        </p:txBody>
      </p:sp>
    </p:spTree>
    <p:extLst>
      <p:ext uri="{BB962C8B-B14F-4D97-AF65-F5344CB8AC3E}">
        <p14:creationId xmlns:p14="http://schemas.microsoft.com/office/powerpoint/2010/main" val="9304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3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3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1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CA99B-688F-5548-A4DA-9358FC8CD249}" type="slidenum">
              <a:rPr lang="en-US" altLang="x-none"/>
              <a:pPr/>
              <a:t>33</a:t>
            </a:fld>
            <a:endParaRPr lang="en-US" altLang="x-none"/>
          </a:p>
        </p:txBody>
      </p:sp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What’s Wrong with this Code</a:t>
            </a:r>
            <a:r>
              <a:rPr lang="en-US" altLang="x-none" dirty="0" smtClean="0"/>
              <a:t>? </a:t>
            </a:r>
            <a:r>
              <a:rPr lang="en-US" altLang="x-none" i="1" dirty="0" smtClean="0"/>
              <a:t>cont’d</a:t>
            </a:r>
            <a:endParaRPr lang="en-US" altLang="x-none" i="1" dirty="0"/>
          </a:p>
        </p:txBody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5125" y="1325903"/>
            <a:ext cx="8229600" cy="475482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x-none" dirty="0" smtClean="0"/>
              <a:t>Instead</a:t>
            </a:r>
            <a:r>
              <a:rPr lang="en-US" altLang="x-none" dirty="0"/>
              <a:t>, </a:t>
            </a:r>
            <a:r>
              <a:rPr lang="en-US" altLang="x-none" u="sng" dirty="0"/>
              <a:t>code to the interface</a:t>
            </a:r>
            <a:r>
              <a:rPr lang="en-US" altLang="x-none" dirty="0" smtClean="0"/>
              <a:t>.</a:t>
            </a:r>
          </a:p>
          <a:p>
            <a:pPr>
              <a:lnSpc>
                <a:spcPct val="90000"/>
              </a:lnSpc>
            </a:pPr>
            <a:endParaRPr lang="en-US" altLang="x-none" dirty="0" smtClean="0"/>
          </a:p>
          <a:p>
            <a:pPr>
              <a:lnSpc>
                <a:spcPct val="90000"/>
              </a:lnSpc>
            </a:pPr>
            <a:endParaRPr lang="en-US" altLang="x-none" dirty="0" smtClean="0"/>
          </a:p>
          <a:p>
            <a:pPr>
              <a:lnSpc>
                <a:spcPct val="90000"/>
              </a:lnSpc>
            </a:pPr>
            <a:endParaRPr lang="en-US" altLang="x-none" dirty="0" smtClean="0"/>
          </a:p>
          <a:p>
            <a:pPr lvl="4">
              <a:lnSpc>
                <a:spcPct val="90000"/>
              </a:lnSpc>
            </a:pPr>
            <a:endParaRPr lang="en-US" altLang="x-none" dirty="0"/>
          </a:p>
          <a:p>
            <a:pPr>
              <a:lnSpc>
                <a:spcPct val="90000"/>
              </a:lnSpc>
            </a:pPr>
            <a:r>
              <a:rPr lang="en-US" altLang="x-none" dirty="0"/>
              <a:t>In this case, the interface is </a:t>
            </a:r>
            <a:r>
              <a:rPr lang="en-US" altLang="x-none" dirty="0" smtClean="0"/>
              <a:t/>
            </a:r>
            <a:br>
              <a:rPr lang="en-US" altLang="x-none" dirty="0" smtClean="0"/>
            </a:br>
            <a:r>
              <a:rPr lang="en-US" altLang="x-none" dirty="0" smtClean="0"/>
              <a:t>the </a:t>
            </a:r>
            <a:r>
              <a:rPr lang="en-US" altLang="x-none" dirty="0"/>
              <a:t>abstract </a:t>
            </a:r>
            <a:r>
              <a:rPr lang="en-US" altLang="x-none" b="1" dirty="0">
                <a:solidFill>
                  <a:srgbClr val="0033CC"/>
                </a:solidFill>
                <a:latin typeface="Courier New" charset="0"/>
              </a:rPr>
              <a:t>Calendar</a:t>
            </a:r>
            <a:r>
              <a:rPr lang="en-US" altLang="x-none" dirty="0"/>
              <a:t> class.</a:t>
            </a:r>
          </a:p>
        </p:txBody>
      </p:sp>
      <p:sp>
        <p:nvSpPr>
          <p:cNvPr id="263173" name="Text Box 5"/>
          <p:cNvSpPr txBox="1">
            <a:spLocks noChangeArrowheads="1"/>
          </p:cNvSpPr>
          <p:nvPr/>
        </p:nvSpPr>
        <p:spPr bwMode="auto">
          <a:xfrm>
            <a:off x="1078994" y="1965976"/>
            <a:ext cx="6801862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none">
            <a:spAutoFit/>
          </a:bodyPr>
          <a:lstStyle/>
          <a:p>
            <a:r>
              <a:rPr lang="en-US" altLang="x-none" sz="1800" b="1" dirty="0">
                <a:latin typeface="Courier New" charset="0"/>
              </a:rPr>
              <a:t>Calendar </a:t>
            </a:r>
            <a:r>
              <a:rPr lang="en-US" altLang="x-none" sz="1800" b="1" dirty="0" smtClean="0">
                <a:solidFill>
                  <a:srgbClr val="B23C00"/>
                </a:solidFill>
                <a:latin typeface="Courier New" charset="0"/>
              </a:rPr>
              <a:t>*</a:t>
            </a:r>
            <a:r>
              <a:rPr lang="en-US" altLang="x-none" sz="1800" b="1" dirty="0" err="1" smtClean="0">
                <a:solidFill>
                  <a:srgbClr val="B23C00"/>
                </a:solidFill>
                <a:latin typeface="Courier New" charset="0"/>
              </a:rPr>
              <a:t>cal</a:t>
            </a:r>
            <a:r>
              <a:rPr lang="en-US" altLang="x-none" sz="1800" b="1" dirty="0" smtClean="0">
                <a:latin typeface="Courier New" charset="0"/>
              </a:rPr>
              <a:t> </a:t>
            </a:r>
            <a:r>
              <a:rPr lang="en-US" altLang="x-none" sz="1800" b="1" dirty="0">
                <a:latin typeface="Courier New" charset="0"/>
              </a:rPr>
              <a:t>= </a:t>
            </a:r>
            <a:r>
              <a:rPr lang="en-US" altLang="x-none" sz="1800" b="1" dirty="0" err="1" smtClean="0">
                <a:latin typeface="Courier New" charset="0"/>
              </a:rPr>
              <a:t>CalendarFactory.create</a:t>
            </a:r>
            <a:r>
              <a:rPr lang="en-US" altLang="x-none" sz="1800" b="1" dirty="0" smtClean="0">
                <a:latin typeface="Courier New" charset="0"/>
              </a:rPr>
              <a:t>(type);</a:t>
            </a:r>
          </a:p>
          <a:p>
            <a:r>
              <a:rPr lang="en-US" altLang="x-none" sz="1800" b="1" dirty="0" err="1">
                <a:solidFill>
                  <a:srgbClr val="B23C00"/>
                </a:solidFill>
                <a:latin typeface="Courier New" charset="0"/>
              </a:rPr>
              <a:t>cal</a:t>
            </a:r>
            <a:r>
              <a:rPr lang="en-US" altLang="x-none" sz="1800" b="1" dirty="0">
                <a:latin typeface="Courier New" charset="0"/>
              </a:rPr>
              <a:t>-</a:t>
            </a:r>
            <a:r>
              <a:rPr lang="en-US" altLang="x-none" sz="1800" b="1" dirty="0" smtClean="0">
                <a:latin typeface="Courier New" charset="0"/>
              </a:rPr>
              <a:t>&gt;set(Calendar</a:t>
            </a:r>
            <a:r>
              <a:rPr lang="en-US" altLang="x-none" sz="1800" b="1" dirty="0">
                <a:latin typeface="Courier New" charset="0"/>
              </a:rPr>
              <a:t>::YEAR, 2013);</a:t>
            </a:r>
          </a:p>
          <a:p>
            <a:r>
              <a:rPr lang="en-US" altLang="x-none" sz="1800" b="1" dirty="0" err="1">
                <a:solidFill>
                  <a:srgbClr val="B23C00"/>
                </a:solidFill>
                <a:latin typeface="Courier New" charset="0"/>
              </a:rPr>
              <a:t>cal</a:t>
            </a:r>
            <a:r>
              <a:rPr lang="en-US" altLang="x-none" sz="1800" b="1" dirty="0">
                <a:latin typeface="Courier New" charset="0"/>
              </a:rPr>
              <a:t>-</a:t>
            </a:r>
            <a:r>
              <a:rPr lang="en-US" altLang="x-none" sz="1800" b="1" dirty="0" smtClean="0">
                <a:latin typeface="Courier New" charset="0"/>
              </a:rPr>
              <a:t>&gt;set(Calendar</a:t>
            </a:r>
            <a:r>
              <a:rPr lang="en-US" altLang="x-none" sz="1800" b="1" dirty="0">
                <a:latin typeface="Courier New" charset="0"/>
              </a:rPr>
              <a:t>::MONTH, Calendar::SEPTEMBER);</a:t>
            </a:r>
          </a:p>
          <a:p>
            <a:r>
              <a:rPr lang="en-US" altLang="x-none" sz="1800" b="1" dirty="0" err="1">
                <a:solidFill>
                  <a:srgbClr val="B23C00"/>
                </a:solidFill>
                <a:latin typeface="Courier New" charset="0"/>
              </a:rPr>
              <a:t>cal</a:t>
            </a:r>
            <a:r>
              <a:rPr lang="en-US" altLang="x-none" sz="1800" b="1" dirty="0">
                <a:latin typeface="Courier New" charset="0"/>
              </a:rPr>
              <a:t>-</a:t>
            </a:r>
            <a:r>
              <a:rPr lang="en-US" altLang="x-none" sz="1800" b="1" dirty="0" smtClean="0">
                <a:latin typeface="Courier New" charset="0"/>
              </a:rPr>
              <a:t>&gt;set(Calendar</a:t>
            </a:r>
            <a:r>
              <a:rPr lang="en-US" altLang="x-none" sz="1800" b="1" dirty="0">
                <a:latin typeface="Courier New" charset="0"/>
              </a:rPr>
              <a:t>::DATE, 10);</a:t>
            </a:r>
          </a:p>
        </p:txBody>
      </p:sp>
    </p:spTree>
    <p:extLst>
      <p:ext uri="{BB962C8B-B14F-4D97-AF65-F5344CB8AC3E}">
        <p14:creationId xmlns:p14="http://schemas.microsoft.com/office/powerpoint/2010/main" val="15124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52F0F-17C2-4E4E-AF2A-8F565FB84DD1}" type="slidenum">
              <a:rPr lang="en-US" altLang="x-none"/>
              <a:pPr/>
              <a:t>34</a:t>
            </a:fld>
            <a:endParaRPr lang="en-US" altLang="x-none"/>
          </a:p>
        </p:txBody>
      </p:sp>
      <p:sp>
        <p:nvSpPr>
          <p:cNvPr id="264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Factory Design Pattern</a:t>
            </a:r>
          </a:p>
        </p:txBody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4344" y="2434793"/>
            <a:ext cx="8595311" cy="457200"/>
          </a:xfrm>
        </p:spPr>
        <p:txBody>
          <a:bodyPr/>
          <a:lstStyle/>
          <a:p>
            <a:r>
              <a:rPr lang="en-US" altLang="x-none" dirty="0"/>
              <a:t>This code uses the </a:t>
            </a:r>
            <a:r>
              <a:rPr lang="en-US" altLang="x-none" dirty="0" smtClean="0">
                <a:solidFill>
                  <a:srgbClr val="B23C00"/>
                </a:solidFill>
              </a:rPr>
              <a:t>factory method </a:t>
            </a:r>
            <a:r>
              <a:rPr lang="en-US" altLang="x-none" dirty="0">
                <a:solidFill>
                  <a:srgbClr val="B23C00"/>
                </a:solidFill>
              </a:rPr>
              <a:t>design pattern</a:t>
            </a:r>
            <a:r>
              <a:rPr lang="en-US" altLang="x-none" dirty="0"/>
              <a:t>.</a:t>
            </a:r>
          </a:p>
        </p:txBody>
      </p:sp>
      <p:sp>
        <p:nvSpPr>
          <p:cNvPr id="264197" name="Text Box 5"/>
          <p:cNvSpPr txBox="1">
            <a:spLocks noChangeArrowheads="1"/>
          </p:cNvSpPr>
          <p:nvPr/>
        </p:nvSpPr>
        <p:spPr bwMode="auto">
          <a:xfrm>
            <a:off x="1759743" y="2978150"/>
            <a:ext cx="5615640" cy="32932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none">
            <a:spAutoFit/>
          </a:bodyPr>
          <a:lstStyle/>
          <a:p>
            <a:r>
              <a:rPr lang="en-US" altLang="x-none" sz="1600" b="1" dirty="0">
                <a:latin typeface="Courier New" charset="0"/>
              </a:rPr>
              <a:t>public class </a:t>
            </a:r>
            <a:r>
              <a:rPr lang="en-US" altLang="x-none" sz="1600" b="1" dirty="0" err="1">
                <a:solidFill>
                  <a:srgbClr val="B23C00"/>
                </a:solidFill>
                <a:latin typeface="Courier New" charset="0"/>
              </a:rPr>
              <a:t>CalendarFactory</a:t>
            </a:r>
            <a:endParaRPr lang="en-US" altLang="x-none" sz="1600" b="1" dirty="0">
              <a:solidFill>
                <a:srgbClr val="B23C00"/>
              </a:solidFill>
              <a:latin typeface="Courier New" charset="0"/>
            </a:endParaRPr>
          </a:p>
          <a:p>
            <a:r>
              <a:rPr lang="en-US" altLang="x-none" sz="1600" b="1" dirty="0">
                <a:latin typeface="Courier New" charset="0"/>
              </a:rPr>
              <a:t>{</a:t>
            </a:r>
          </a:p>
          <a:p>
            <a:r>
              <a:rPr lang="en-US" altLang="x-none" sz="1600" b="1" dirty="0">
                <a:latin typeface="Courier New" charset="0"/>
              </a:rPr>
              <a:t>    public static Calendar </a:t>
            </a:r>
            <a:r>
              <a:rPr lang="en-US" altLang="x-none" sz="1600" b="1" dirty="0" smtClean="0">
                <a:latin typeface="Courier New" charset="0"/>
              </a:rPr>
              <a:t>*create(</a:t>
            </a:r>
            <a:r>
              <a:rPr lang="en-US" altLang="x-none" sz="1600" b="1" dirty="0" err="1" smtClean="0">
                <a:latin typeface="Courier New" charset="0"/>
              </a:rPr>
              <a:t>int</a:t>
            </a:r>
            <a:r>
              <a:rPr lang="en-US" altLang="x-none" sz="1600" b="1" dirty="0" smtClean="0">
                <a:latin typeface="Courier New" charset="0"/>
              </a:rPr>
              <a:t> </a:t>
            </a:r>
            <a:r>
              <a:rPr lang="en-US" altLang="x-none" sz="1600" b="1" dirty="0">
                <a:latin typeface="Courier New" charset="0"/>
              </a:rPr>
              <a:t>type)</a:t>
            </a:r>
          </a:p>
          <a:p>
            <a:r>
              <a:rPr lang="en-US" altLang="x-none" sz="1600" b="1" dirty="0">
                <a:latin typeface="Courier New" charset="0"/>
              </a:rPr>
              <a:t>    {</a:t>
            </a:r>
          </a:p>
          <a:p>
            <a:r>
              <a:rPr lang="en-US" altLang="x-none" sz="1600" b="1" dirty="0">
                <a:latin typeface="Courier New" charset="0"/>
              </a:rPr>
              <a:t>        if (type == GREGORIAN) {</a:t>
            </a:r>
          </a:p>
          <a:p>
            <a:r>
              <a:rPr lang="en-US" altLang="x-none" sz="1600" b="1" dirty="0">
                <a:latin typeface="Courier New" charset="0"/>
              </a:rPr>
              <a:t>            return </a:t>
            </a:r>
            <a:r>
              <a:rPr lang="en-US" altLang="x-none" sz="1600" b="1" dirty="0">
                <a:solidFill>
                  <a:srgbClr val="B23C00"/>
                </a:solidFill>
                <a:latin typeface="Courier New" charset="0"/>
              </a:rPr>
              <a:t>new </a:t>
            </a:r>
            <a:r>
              <a:rPr lang="en-US" altLang="x-none" sz="1600" b="1" dirty="0" err="1">
                <a:solidFill>
                  <a:srgbClr val="B23C00"/>
                </a:solidFill>
                <a:latin typeface="Courier New" charset="0"/>
              </a:rPr>
              <a:t>GregorianCalendar</a:t>
            </a:r>
            <a:r>
              <a:rPr lang="en-US" altLang="x-none" sz="1600" b="1" dirty="0">
                <a:solidFill>
                  <a:srgbClr val="B23C00"/>
                </a:solidFill>
                <a:latin typeface="Courier New" charset="0"/>
              </a:rPr>
              <a:t>();</a:t>
            </a:r>
          </a:p>
          <a:p>
            <a:r>
              <a:rPr lang="en-US" altLang="x-none" sz="1600" b="1" dirty="0">
                <a:latin typeface="Courier New" charset="0"/>
              </a:rPr>
              <a:t>        }</a:t>
            </a:r>
          </a:p>
          <a:p>
            <a:r>
              <a:rPr lang="en-US" altLang="x-none" sz="1600" b="1" dirty="0">
                <a:latin typeface="Courier New" charset="0"/>
              </a:rPr>
              <a:t>        else if (type == LUNAR) {</a:t>
            </a:r>
          </a:p>
          <a:p>
            <a:r>
              <a:rPr lang="en-US" altLang="x-none" sz="1600" b="1" dirty="0">
                <a:latin typeface="Courier New" charset="0"/>
              </a:rPr>
              <a:t>            return </a:t>
            </a:r>
            <a:r>
              <a:rPr lang="en-US" altLang="x-none" sz="1600" b="1" dirty="0">
                <a:solidFill>
                  <a:srgbClr val="B23C00"/>
                </a:solidFill>
                <a:latin typeface="Courier New" charset="0"/>
              </a:rPr>
              <a:t>new </a:t>
            </a:r>
            <a:r>
              <a:rPr lang="en-US" altLang="x-none" sz="1600" b="1" dirty="0" err="1">
                <a:solidFill>
                  <a:srgbClr val="B23C00"/>
                </a:solidFill>
                <a:latin typeface="Courier New" charset="0"/>
              </a:rPr>
              <a:t>LunarCalendar</a:t>
            </a:r>
            <a:r>
              <a:rPr lang="en-US" altLang="x-none" sz="1600" b="1" dirty="0">
                <a:solidFill>
                  <a:srgbClr val="B23C00"/>
                </a:solidFill>
                <a:latin typeface="Courier New" charset="0"/>
              </a:rPr>
              <a:t>();</a:t>
            </a:r>
          </a:p>
          <a:p>
            <a:r>
              <a:rPr lang="en-US" altLang="x-none" sz="1600" b="1" dirty="0">
                <a:latin typeface="Courier New" charset="0"/>
              </a:rPr>
              <a:t>        }</a:t>
            </a:r>
          </a:p>
          <a:p>
            <a:r>
              <a:rPr lang="en-US" altLang="x-none" sz="1600" b="1" dirty="0">
                <a:latin typeface="Courier New" charset="0"/>
              </a:rPr>
              <a:t>        ...</a:t>
            </a:r>
          </a:p>
          <a:p>
            <a:r>
              <a:rPr lang="en-US" altLang="x-none" sz="1600" b="1" dirty="0">
                <a:latin typeface="Courier New" charset="0"/>
              </a:rPr>
              <a:t>    }</a:t>
            </a:r>
          </a:p>
          <a:p>
            <a:r>
              <a:rPr lang="en-US" altLang="x-none" sz="1600" b="1" dirty="0">
                <a:latin typeface="Courier New" charset="0"/>
              </a:rPr>
              <a:t>}</a:t>
            </a: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078994" y="1234464"/>
            <a:ext cx="6801862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none">
            <a:spAutoFit/>
          </a:bodyPr>
          <a:lstStyle/>
          <a:p>
            <a:r>
              <a:rPr lang="en-US" altLang="x-none" sz="1800" b="1" dirty="0">
                <a:latin typeface="Courier New" charset="0"/>
              </a:rPr>
              <a:t>Calendar </a:t>
            </a:r>
            <a:r>
              <a:rPr lang="en-US" altLang="x-none" sz="1800" b="1" dirty="0" smtClean="0">
                <a:solidFill>
                  <a:srgbClr val="B23C00"/>
                </a:solidFill>
                <a:latin typeface="Courier New" charset="0"/>
              </a:rPr>
              <a:t>*</a:t>
            </a:r>
            <a:r>
              <a:rPr lang="en-US" altLang="x-none" sz="1800" b="1" dirty="0" err="1" smtClean="0">
                <a:solidFill>
                  <a:srgbClr val="B23C00"/>
                </a:solidFill>
                <a:latin typeface="Courier New" charset="0"/>
              </a:rPr>
              <a:t>cal</a:t>
            </a:r>
            <a:r>
              <a:rPr lang="en-US" altLang="x-none" sz="1800" b="1" dirty="0" smtClean="0">
                <a:latin typeface="Courier New" charset="0"/>
              </a:rPr>
              <a:t> </a:t>
            </a:r>
            <a:r>
              <a:rPr lang="en-US" altLang="x-none" sz="1800" b="1" dirty="0">
                <a:latin typeface="Courier New" charset="0"/>
              </a:rPr>
              <a:t>= </a:t>
            </a:r>
            <a:r>
              <a:rPr lang="en-US" altLang="x-none" sz="1800" b="1" dirty="0" err="1" smtClean="0">
                <a:latin typeface="Courier New" charset="0"/>
              </a:rPr>
              <a:t>CalendarFactory.create</a:t>
            </a:r>
            <a:r>
              <a:rPr lang="en-US" altLang="x-none" sz="1800" b="1" dirty="0" smtClean="0">
                <a:latin typeface="Courier New" charset="0"/>
              </a:rPr>
              <a:t>(type);</a:t>
            </a:r>
          </a:p>
          <a:p>
            <a:r>
              <a:rPr lang="en-US" altLang="x-none" sz="1800" b="1" dirty="0" err="1" smtClean="0">
                <a:solidFill>
                  <a:srgbClr val="B23C00"/>
                </a:solidFill>
                <a:latin typeface="Courier New" charset="0"/>
              </a:rPr>
              <a:t>cal</a:t>
            </a:r>
            <a:r>
              <a:rPr lang="en-US" altLang="x-none" sz="1800" b="1" dirty="0" smtClean="0">
                <a:latin typeface="Courier New" charset="0"/>
              </a:rPr>
              <a:t>-&gt;set(Calendar</a:t>
            </a:r>
            <a:r>
              <a:rPr lang="en-US" altLang="x-none" sz="1800" b="1" dirty="0">
                <a:latin typeface="Courier New" charset="0"/>
              </a:rPr>
              <a:t>::YEAR, 2013);</a:t>
            </a:r>
          </a:p>
          <a:p>
            <a:r>
              <a:rPr lang="en-US" altLang="x-none" sz="1800" b="1" dirty="0" err="1">
                <a:solidFill>
                  <a:srgbClr val="B23C00"/>
                </a:solidFill>
                <a:latin typeface="Courier New" charset="0"/>
              </a:rPr>
              <a:t>cal</a:t>
            </a:r>
            <a:r>
              <a:rPr lang="en-US" altLang="x-none" sz="1800" b="1" dirty="0">
                <a:latin typeface="Courier New" charset="0"/>
              </a:rPr>
              <a:t>-</a:t>
            </a:r>
            <a:r>
              <a:rPr lang="en-US" altLang="x-none" sz="1800" b="1" dirty="0" smtClean="0">
                <a:latin typeface="Courier New" charset="0"/>
              </a:rPr>
              <a:t>&gt;set(Calendar</a:t>
            </a:r>
            <a:r>
              <a:rPr lang="en-US" altLang="x-none" sz="1800" b="1" dirty="0">
                <a:latin typeface="Courier New" charset="0"/>
              </a:rPr>
              <a:t>::MONTH, Calendar::SEPTEMBER);</a:t>
            </a:r>
          </a:p>
          <a:p>
            <a:r>
              <a:rPr lang="en-US" altLang="x-none" sz="1800" b="1" dirty="0" err="1">
                <a:solidFill>
                  <a:srgbClr val="B23C00"/>
                </a:solidFill>
                <a:latin typeface="Courier New" charset="0"/>
              </a:rPr>
              <a:t>cal</a:t>
            </a:r>
            <a:r>
              <a:rPr lang="en-US" altLang="x-none" sz="1800" b="1" dirty="0">
                <a:latin typeface="Courier New" charset="0"/>
              </a:rPr>
              <a:t>-</a:t>
            </a:r>
            <a:r>
              <a:rPr lang="en-US" altLang="x-none" sz="1800" b="1" dirty="0" smtClean="0">
                <a:latin typeface="Courier New" charset="0"/>
              </a:rPr>
              <a:t>&gt;set(Calendar</a:t>
            </a:r>
            <a:r>
              <a:rPr lang="en-US" altLang="x-none" sz="1800" b="1" dirty="0">
                <a:latin typeface="Courier New" charset="0"/>
              </a:rPr>
              <a:t>::DATE, 10);</a:t>
            </a:r>
          </a:p>
        </p:txBody>
      </p:sp>
    </p:spTree>
    <p:extLst>
      <p:ext uri="{BB962C8B-B14F-4D97-AF65-F5344CB8AC3E}">
        <p14:creationId xmlns:p14="http://schemas.microsoft.com/office/powerpoint/2010/main" val="145621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A91A3-9993-A543-9A97-4E178C5180AE}" type="slidenum">
              <a:rPr lang="en-US" altLang="x-none"/>
              <a:pPr/>
              <a:t>35</a:t>
            </a:fld>
            <a:endParaRPr lang="en-US" altLang="x-none"/>
          </a:p>
        </p:txBody>
      </p:sp>
      <p:sp>
        <p:nvSpPr>
          <p:cNvPr id="265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Design a </a:t>
            </a:r>
            <a:r>
              <a:rPr lang="en-US" altLang="x-none" b="1" dirty="0">
                <a:latin typeface="Courier New" charset="0"/>
              </a:rPr>
              <a:t>Day</a:t>
            </a:r>
            <a:r>
              <a:rPr lang="en-US" altLang="x-none" dirty="0"/>
              <a:t> Class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Answer questions such as </a:t>
            </a:r>
          </a:p>
          <a:p>
            <a:pPr lvl="1"/>
            <a:r>
              <a:rPr lang="en-US" altLang="x-none" dirty="0"/>
              <a:t>How many days between now </a:t>
            </a:r>
            <a:r>
              <a:rPr lang="en-US" altLang="x-none" dirty="0" smtClean="0"/>
              <a:t/>
            </a:r>
            <a:br>
              <a:rPr lang="en-US" altLang="x-none" dirty="0" smtClean="0"/>
            </a:br>
            <a:r>
              <a:rPr lang="en-US" altLang="x-none" dirty="0" smtClean="0"/>
              <a:t>and </a:t>
            </a:r>
            <a:r>
              <a:rPr lang="en-US" altLang="x-none" dirty="0"/>
              <a:t>the end of the year? </a:t>
            </a:r>
          </a:p>
          <a:p>
            <a:pPr lvl="1"/>
            <a:r>
              <a:rPr lang="en-US" altLang="x-none" dirty="0"/>
              <a:t>What day is 100 days from now?</a:t>
            </a:r>
          </a:p>
          <a:p>
            <a:pPr lvl="4"/>
            <a:endParaRPr lang="en-US" altLang="x-none" dirty="0"/>
          </a:p>
          <a:p>
            <a:r>
              <a:rPr lang="en-US" altLang="x-none" dirty="0"/>
              <a:t>A </a:t>
            </a:r>
            <a:r>
              <a:rPr lang="en-US" altLang="x-none" b="1" dirty="0">
                <a:solidFill>
                  <a:srgbClr val="0033CC"/>
                </a:solidFill>
                <a:latin typeface="Courier New" charset="0"/>
              </a:rPr>
              <a:t>Day</a:t>
            </a:r>
            <a:r>
              <a:rPr lang="en-US" altLang="x-none" dirty="0"/>
              <a:t> object represents a </a:t>
            </a:r>
            <a:r>
              <a:rPr lang="en-US" altLang="x-none" u="sng" dirty="0"/>
              <a:t>particular day</a:t>
            </a:r>
            <a:r>
              <a:rPr lang="en-US" altLang="x-none" dirty="0"/>
              <a:t>.</a:t>
            </a:r>
          </a:p>
          <a:p>
            <a:pPr lvl="4"/>
            <a:endParaRPr lang="en-US" altLang="x-none" dirty="0"/>
          </a:p>
          <a:p>
            <a:r>
              <a:rPr lang="en-US" altLang="x-none" dirty="0"/>
              <a:t>Some limitations</a:t>
            </a:r>
          </a:p>
          <a:p>
            <a:pPr lvl="1"/>
            <a:r>
              <a:rPr lang="en-US" altLang="x-none" dirty="0"/>
              <a:t>Uses the Gregorian calendar only</a:t>
            </a:r>
          </a:p>
          <a:p>
            <a:pPr lvl="1"/>
            <a:r>
              <a:rPr lang="en-US" altLang="x-none" dirty="0"/>
              <a:t>No time of day</a:t>
            </a:r>
          </a:p>
          <a:p>
            <a:pPr lvl="1"/>
            <a:r>
              <a:rPr lang="en-US" altLang="x-none" dirty="0"/>
              <a:t>No </a:t>
            </a:r>
            <a:r>
              <a:rPr lang="en-US" altLang="x-none" dirty="0" smtClean="0"/>
              <a:t>time zone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188712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5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5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5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5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563B5-52A8-C548-B640-FD6402E3AB6A}" type="slidenum">
              <a:rPr lang="en-US" altLang="x-none"/>
              <a:pPr/>
              <a:t>36</a:t>
            </a:fld>
            <a:endParaRPr lang="en-US" altLang="x-none"/>
          </a:p>
        </p:txBody>
      </p:sp>
      <p:sp>
        <p:nvSpPr>
          <p:cNvPr id="266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mtClean="0"/>
              <a:t>Functions of </a:t>
            </a:r>
            <a:r>
              <a:rPr lang="en-US" altLang="x-none" dirty="0"/>
              <a:t>the </a:t>
            </a:r>
            <a:r>
              <a:rPr lang="en-US" altLang="x-none" b="1" dirty="0">
                <a:latin typeface="Courier New" charset="0"/>
              </a:rPr>
              <a:t>Day</a:t>
            </a:r>
            <a:r>
              <a:rPr lang="en-US" altLang="x-none" dirty="0"/>
              <a:t> Class</a:t>
            </a:r>
          </a:p>
        </p:txBody>
      </p:sp>
      <p:graphicFrame>
        <p:nvGraphicFramePr>
          <p:cNvPr id="266243" name="Group 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83348585"/>
              </p:ext>
            </p:extLst>
          </p:nvPr>
        </p:nvGraphicFramePr>
        <p:xfrm>
          <a:off x="365760" y="1295400"/>
          <a:ext cx="8412434" cy="4755896"/>
        </p:xfrm>
        <a:graphic>
          <a:graphicData uri="http://schemas.openxmlformats.org/drawingml/2006/table">
            <a:tbl>
              <a:tblPr/>
              <a:tblGrid>
                <a:gridCol w="3383289"/>
                <a:gridCol w="5029145"/>
              </a:tblGrid>
              <a:tr h="539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38906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Day(int year,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    int month,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    int date)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38906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Constructor.</a:t>
                      </a:r>
                      <a:endParaRPr kumimoji="0" lang="en-US" altLang="x-none" sz="18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ourier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44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38906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int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 </a:t>
                      </a:r>
                      <a:r>
                        <a:rPr kumimoji="0" lang="en-US" altLang="x-none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days_from</a:t>
                      </a:r>
                      <a:r>
                        <a:rPr kumimoji="0" lang="en-US" altLang="x-non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(Day *d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38906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Return the number of days between day 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d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and the day represented by the object. The return value can be negative if day 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d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comes before, or 0 if it’s the same day. Example:</a:t>
                      </a:r>
                      <a:b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int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 n = </a:t>
                      </a:r>
                      <a:r>
                        <a:rPr kumimoji="0" lang="en-US" altLang="x-non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today-&gt;</a:t>
                      </a:r>
                      <a:r>
                        <a:rPr kumimoji="0" lang="en-US" altLang="x-none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days_from</a:t>
                      </a:r>
                      <a:r>
                        <a:rPr kumimoji="0" lang="en-US" altLang="x-non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(birthday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44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38906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Day </a:t>
                      </a:r>
                      <a:r>
                        <a:rPr kumimoji="0" lang="en-US" altLang="x-none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add_days</a:t>
                      </a:r>
                      <a:r>
                        <a:rPr kumimoji="0" lang="en-US" altLang="x-non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(</a:t>
                      </a:r>
                      <a:r>
                        <a:rPr kumimoji="0" lang="en-US" altLang="x-none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int</a:t>
                      </a:r>
                      <a:r>
                        <a:rPr kumimoji="0" lang="en-US" altLang="x-non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 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count)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38906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Return the day that is 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count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days from the day represented by the object. The 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count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value can be negative. Example: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Day </a:t>
                      </a:r>
                      <a:r>
                        <a:rPr kumimoji="0" lang="en-US" altLang="x-non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*later 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= </a:t>
                      </a:r>
                      <a:r>
                        <a:rPr kumimoji="0" lang="en-US" altLang="x-non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holiday-&gt;</a:t>
                      </a:r>
                      <a:r>
                        <a:rPr kumimoji="0" lang="en-US" altLang="x-none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add_days</a:t>
                      </a:r>
                      <a:r>
                        <a:rPr kumimoji="0" lang="en-US" altLang="x-non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(5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6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38906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int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 </a:t>
                      </a:r>
                      <a:r>
                        <a:rPr kumimoji="0" lang="en-US" altLang="x-none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get_year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int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 </a:t>
                      </a:r>
                      <a:r>
                        <a:rPr kumimoji="0" lang="en-US" altLang="x-none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get_month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int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 </a:t>
                      </a:r>
                      <a:r>
                        <a:rPr kumimoji="0" lang="en-US" altLang="x-none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get_date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ourier New" charset="0"/>
                        </a:rPr>
                        <a:t>()</a:t>
                      </a:r>
                      <a:endParaRPr kumimoji="0" lang="en-US" altLang="x-none" sz="1800" b="0" i="1" u="none" strike="noStrike" cap="none" normalizeH="0" baseline="0" dirty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471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909638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38906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 sz="9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Getter methods.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345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0CC9D-F810-A744-A3A2-D8ED5BC5D361}" type="slidenum">
              <a:rPr lang="en-US" altLang="x-none"/>
              <a:pPr/>
              <a:t>37</a:t>
            </a:fld>
            <a:endParaRPr lang="en-US" altLang="x-none"/>
          </a:p>
        </p:txBody>
      </p:sp>
      <p:sp>
        <p:nvSpPr>
          <p:cNvPr id="267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The </a:t>
            </a:r>
            <a:r>
              <a:rPr lang="en-US" altLang="x-none" b="1" dirty="0">
                <a:latin typeface="Courier New" charset="0"/>
              </a:rPr>
              <a:t>Day</a:t>
            </a:r>
            <a:r>
              <a:rPr lang="en-US" altLang="x-none" dirty="0"/>
              <a:t> Class</a:t>
            </a:r>
          </a:p>
        </p:txBody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599" cy="48355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x-none" sz="2400" b="1" dirty="0" smtClean="0">
                <a:solidFill>
                  <a:srgbClr val="0033CC"/>
                </a:solidFill>
                <a:latin typeface="Courier New" charset="0"/>
              </a:rPr>
              <a:t>d-&gt;</a:t>
            </a:r>
            <a:r>
              <a:rPr lang="en-US" altLang="x-none" sz="2400" b="1" dirty="0" err="1" smtClean="0">
                <a:solidFill>
                  <a:srgbClr val="0033CC"/>
                </a:solidFill>
                <a:latin typeface="Courier New" charset="0"/>
              </a:rPr>
              <a:t>add_days</a:t>
            </a:r>
            <a:r>
              <a:rPr lang="en-US" altLang="x-none" sz="2400" b="1" dirty="0" smtClean="0">
                <a:solidFill>
                  <a:srgbClr val="0033CC"/>
                </a:solidFill>
                <a:latin typeface="Courier New" charset="0"/>
              </a:rPr>
              <a:t>(n)-&gt;</a:t>
            </a:r>
            <a:r>
              <a:rPr lang="en-US" altLang="x-none" sz="2400" b="1" dirty="0" err="1" smtClean="0">
                <a:solidFill>
                  <a:srgbClr val="0033CC"/>
                </a:solidFill>
                <a:latin typeface="Courier New" charset="0"/>
              </a:rPr>
              <a:t>days_from</a:t>
            </a:r>
            <a:r>
              <a:rPr lang="en-US" altLang="x-none" sz="2400" b="1" dirty="0" smtClean="0">
                <a:solidFill>
                  <a:srgbClr val="0033CC"/>
                </a:solidFill>
                <a:latin typeface="Courier New" charset="0"/>
              </a:rPr>
              <a:t>(d</a:t>
            </a:r>
            <a:r>
              <a:rPr lang="en-US" altLang="x-none" sz="2400" b="1" dirty="0">
                <a:solidFill>
                  <a:srgbClr val="0033CC"/>
                </a:solidFill>
                <a:latin typeface="Courier New" charset="0"/>
              </a:rPr>
              <a:t>) </a:t>
            </a:r>
            <a:r>
              <a:rPr lang="en-US" altLang="x-none" sz="2400" dirty="0"/>
              <a:t>equals</a:t>
            </a:r>
            <a:r>
              <a:rPr lang="en-US" altLang="x-none" sz="2400" b="1" dirty="0">
                <a:solidFill>
                  <a:srgbClr val="0033CC"/>
                </a:solidFill>
                <a:latin typeface="Courier New" charset="0"/>
              </a:rPr>
              <a:t> </a:t>
            </a:r>
            <a:r>
              <a:rPr lang="en-US" altLang="x-none" sz="2400" b="1" dirty="0" smtClean="0">
                <a:solidFill>
                  <a:srgbClr val="0033CC"/>
                </a:solidFill>
                <a:latin typeface="Courier New" charset="0"/>
              </a:rPr>
              <a:t>n</a:t>
            </a:r>
          </a:p>
          <a:p>
            <a:pPr lvl="4">
              <a:lnSpc>
                <a:spcPct val="90000"/>
              </a:lnSpc>
            </a:pPr>
            <a:endParaRPr lang="en-US" altLang="x-none" sz="800" b="1" dirty="0">
              <a:solidFill>
                <a:srgbClr val="0033CC"/>
              </a:solidFill>
              <a:latin typeface="Courier New" charset="0"/>
            </a:endParaRPr>
          </a:p>
          <a:p>
            <a:pPr lvl="1">
              <a:lnSpc>
                <a:spcPct val="90000"/>
              </a:lnSpc>
            </a:pPr>
            <a:r>
              <a:rPr lang="en-US" altLang="x-none" dirty="0" smtClean="0"/>
              <a:t>Add 3 (</a:t>
            </a:r>
            <a:r>
              <a:rPr lang="en-US" altLang="x-none" b="1" dirty="0" smtClean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en-US" altLang="x-none" dirty="0" smtClean="0"/>
              <a:t>) days to September 12 (</a:t>
            </a:r>
            <a:r>
              <a:rPr lang="en-US" altLang="x-none" b="1" dirty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d</a:t>
            </a:r>
            <a:r>
              <a:rPr lang="en-US" altLang="x-none" dirty="0" smtClean="0"/>
              <a:t>) to get September 15, which is 3 days from September 12.</a:t>
            </a:r>
          </a:p>
          <a:p>
            <a:pPr lvl="1">
              <a:lnSpc>
                <a:spcPct val="90000"/>
              </a:lnSpc>
            </a:pPr>
            <a:r>
              <a:rPr lang="en-US" altLang="x-none" dirty="0" smtClean="0"/>
              <a:t>(</a:t>
            </a:r>
            <a:r>
              <a:rPr lang="en-US" altLang="x-none" dirty="0"/>
              <a:t>d + n) - d == n </a:t>
            </a:r>
            <a:r>
              <a:rPr lang="en-US" altLang="x-none" b="1" dirty="0">
                <a:solidFill>
                  <a:srgbClr val="0033CC"/>
                </a:solidFill>
                <a:latin typeface="Courier New" charset="0"/>
              </a:rPr>
              <a:t> </a:t>
            </a:r>
            <a:endParaRPr lang="en-US" altLang="x-none" b="1" dirty="0" smtClean="0">
              <a:solidFill>
                <a:srgbClr val="0033CC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endParaRPr lang="en-US" altLang="x-none" b="1" dirty="0">
              <a:solidFill>
                <a:srgbClr val="0033CC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altLang="x-none" sz="2400" b="1" dirty="0" smtClean="0">
                <a:solidFill>
                  <a:srgbClr val="0033CC"/>
                </a:solidFill>
                <a:latin typeface="Courier New" charset="0"/>
              </a:rPr>
              <a:t>d1-&gt;</a:t>
            </a:r>
            <a:r>
              <a:rPr lang="en-US" altLang="x-none" sz="2400" b="1" dirty="0" err="1" smtClean="0">
                <a:solidFill>
                  <a:srgbClr val="0033CC"/>
                </a:solidFill>
                <a:latin typeface="Courier New" charset="0"/>
              </a:rPr>
              <a:t>add_days</a:t>
            </a:r>
            <a:r>
              <a:rPr lang="en-US" altLang="x-none" sz="2400" b="1" dirty="0" smtClean="0">
                <a:solidFill>
                  <a:srgbClr val="0033CC"/>
                </a:solidFill>
                <a:latin typeface="Courier New" charset="0"/>
              </a:rPr>
              <a:t>(d2-&gt;</a:t>
            </a:r>
            <a:r>
              <a:rPr lang="en-US" altLang="x-none" sz="2400" b="1" dirty="0" err="1" smtClean="0">
                <a:solidFill>
                  <a:srgbClr val="0033CC"/>
                </a:solidFill>
                <a:latin typeface="Courier New" charset="0"/>
              </a:rPr>
              <a:t>days_from</a:t>
            </a:r>
            <a:r>
              <a:rPr lang="en-US" altLang="x-none" sz="2400" b="1" dirty="0" smtClean="0">
                <a:solidFill>
                  <a:srgbClr val="0033CC"/>
                </a:solidFill>
                <a:latin typeface="Courier New" charset="0"/>
              </a:rPr>
              <a:t>(d1</a:t>
            </a:r>
            <a:r>
              <a:rPr lang="en-US" altLang="x-none" sz="2400" b="1" dirty="0">
                <a:solidFill>
                  <a:srgbClr val="0033CC"/>
                </a:solidFill>
                <a:latin typeface="Courier New" charset="0"/>
              </a:rPr>
              <a:t>)) </a:t>
            </a:r>
            <a:r>
              <a:rPr lang="en-US" altLang="x-none" sz="2400" dirty="0"/>
              <a:t>equals</a:t>
            </a:r>
            <a:r>
              <a:rPr lang="en-US" altLang="x-none" sz="2400" b="1" dirty="0">
                <a:solidFill>
                  <a:srgbClr val="0033CC"/>
                </a:solidFill>
                <a:latin typeface="Courier New" charset="0"/>
              </a:rPr>
              <a:t> </a:t>
            </a:r>
            <a:r>
              <a:rPr lang="en-US" altLang="x-none" sz="2400" b="1" dirty="0" smtClean="0">
                <a:solidFill>
                  <a:srgbClr val="0033CC"/>
                </a:solidFill>
                <a:latin typeface="Courier New" charset="0"/>
              </a:rPr>
              <a:t>d2</a:t>
            </a:r>
          </a:p>
          <a:p>
            <a:pPr lvl="4">
              <a:lnSpc>
                <a:spcPct val="90000"/>
              </a:lnSpc>
            </a:pPr>
            <a:endParaRPr lang="en-US" altLang="x-none" sz="800" b="1" dirty="0">
              <a:solidFill>
                <a:srgbClr val="0033CC"/>
              </a:solidFill>
              <a:latin typeface="Courier New" charset="0"/>
            </a:endParaRPr>
          </a:p>
          <a:p>
            <a:pPr lvl="1">
              <a:lnSpc>
                <a:spcPct val="90000"/>
              </a:lnSpc>
            </a:pPr>
            <a:r>
              <a:rPr lang="en-US" altLang="x-none" dirty="0" smtClean="0"/>
              <a:t>September 15 (</a:t>
            </a:r>
            <a:r>
              <a:rPr lang="en-US" altLang="x-none" b="1" dirty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d2</a:t>
            </a:r>
            <a:r>
              <a:rPr lang="en-US" altLang="x-none" dirty="0" smtClean="0"/>
              <a:t>) is 3 days from September 12 (</a:t>
            </a:r>
            <a:r>
              <a:rPr lang="en-US" altLang="x-none" b="1" dirty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d1</a:t>
            </a:r>
            <a:r>
              <a:rPr lang="en-US" altLang="x-none" dirty="0" smtClean="0"/>
              <a:t>). Add those 3 days to September 12 to get back to September 15.</a:t>
            </a:r>
          </a:p>
          <a:p>
            <a:pPr lvl="1">
              <a:lnSpc>
                <a:spcPct val="90000"/>
              </a:lnSpc>
            </a:pPr>
            <a:r>
              <a:rPr lang="en-US" altLang="x-none" dirty="0" smtClean="0"/>
              <a:t>d1 </a:t>
            </a:r>
            <a:r>
              <a:rPr lang="en-US" altLang="x-none" dirty="0"/>
              <a:t>+ (d2 - d1) == d2 </a:t>
            </a:r>
          </a:p>
          <a:p>
            <a:pPr lvl="3">
              <a:lnSpc>
                <a:spcPct val="90000"/>
              </a:lnSpc>
            </a:pP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65572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7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7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7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0CC9D-F810-A744-A3A2-D8ED5BC5D361}" type="slidenum">
              <a:rPr lang="en-US" altLang="x-none"/>
              <a:pPr/>
              <a:t>38</a:t>
            </a:fld>
            <a:endParaRPr lang="en-US" altLang="x-none"/>
          </a:p>
        </p:txBody>
      </p:sp>
      <p:sp>
        <p:nvSpPr>
          <p:cNvPr id="267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The </a:t>
            </a:r>
            <a:r>
              <a:rPr lang="en-US" altLang="x-none" b="1" dirty="0">
                <a:latin typeface="Courier New" charset="0"/>
              </a:rPr>
              <a:t>Day</a:t>
            </a:r>
            <a:r>
              <a:rPr lang="en-US" altLang="x-none" dirty="0"/>
              <a:t> Class</a:t>
            </a:r>
          </a:p>
        </p:txBody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x-none" dirty="0" smtClean="0"/>
              <a:t>Methods </a:t>
            </a:r>
            <a:r>
              <a:rPr lang="en-US" altLang="x-none" b="1" dirty="0" err="1" smtClean="0">
                <a:solidFill>
                  <a:srgbClr val="0033CC"/>
                </a:solidFill>
                <a:latin typeface="Courier New" charset="0"/>
              </a:rPr>
              <a:t>days_from</a:t>
            </a:r>
            <a:r>
              <a:rPr lang="en-US" altLang="x-none" b="1" dirty="0">
                <a:solidFill>
                  <a:srgbClr val="0033CC"/>
                </a:solidFill>
                <a:latin typeface="Courier New" charset="0"/>
              </a:rPr>
              <a:t>()</a:t>
            </a:r>
            <a:r>
              <a:rPr lang="en-US" altLang="x-none" dirty="0"/>
              <a:t> and </a:t>
            </a:r>
            <a:r>
              <a:rPr lang="en-US" altLang="x-none" b="1" dirty="0" err="1" smtClean="0">
                <a:solidFill>
                  <a:srgbClr val="0033CC"/>
                </a:solidFill>
                <a:latin typeface="Courier New" charset="0"/>
              </a:rPr>
              <a:t>add_days</a:t>
            </a:r>
            <a:r>
              <a:rPr lang="en-US" altLang="x-none" b="1" dirty="0">
                <a:solidFill>
                  <a:srgbClr val="0033CC"/>
                </a:solidFill>
                <a:latin typeface="Courier New" charset="0"/>
              </a:rPr>
              <a:t>()</a:t>
            </a:r>
            <a:r>
              <a:rPr lang="en-US" altLang="x-none" dirty="0"/>
              <a:t> </a:t>
            </a:r>
            <a:r>
              <a:rPr lang="en-US" altLang="x-none" dirty="0" smtClean="0"/>
              <a:t/>
            </a:r>
            <a:br>
              <a:rPr lang="en-US" altLang="x-none" dirty="0" smtClean="0"/>
            </a:br>
            <a:r>
              <a:rPr lang="en-US" altLang="x-none" dirty="0" smtClean="0"/>
              <a:t>are </a:t>
            </a:r>
            <a:r>
              <a:rPr lang="en-US" altLang="x-none" u="sng" dirty="0"/>
              <a:t>not</a:t>
            </a:r>
            <a:r>
              <a:rPr lang="en-US" altLang="x-none" dirty="0"/>
              <a:t> trivial</a:t>
            </a:r>
            <a:r>
              <a:rPr lang="en-US" altLang="x-none" dirty="0" smtClean="0"/>
              <a:t>!</a:t>
            </a:r>
          </a:p>
          <a:p>
            <a:pPr lvl="4">
              <a:lnSpc>
                <a:spcPct val="90000"/>
              </a:lnSpc>
            </a:pPr>
            <a:endParaRPr lang="en-US" altLang="x-none" dirty="0"/>
          </a:p>
          <a:p>
            <a:pPr lvl="1">
              <a:lnSpc>
                <a:spcPct val="90000"/>
              </a:lnSpc>
            </a:pPr>
            <a:r>
              <a:rPr lang="en-US" altLang="x-none" dirty="0"/>
              <a:t>April, June, September, November have 30 days. </a:t>
            </a:r>
          </a:p>
          <a:p>
            <a:pPr lvl="1">
              <a:lnSpc>
                <a:spcPct val="90000"/>
              </a:lnSpc>
            </a:pPr>
            <a:r>
              <a:rPr lang="en-US" altLang="x-none" dirty="0"/>
              <a:t>February has 28 days, except in leap years it has 29 </a:t>
            </a:r>
            <a:r>
              <a:rPr lang="en-US" altLang="x-none" dirty="0" smtClean="0"/>
              <a:t>days. </a:t>
            </a:r>
            <a:endParaRPr lang="en-US" altLang="x-none" dirty="0"/>
          </a:p>
          <a:p>
            <a:pPr lvl="1">
              <a:lnSpc>
                <a:spcPct val="90000"/>
              </a:lnSpc>
            </a:pPr>
            <a:r>
              <a:rPr lang="en-US" altLang="x-none" dirty="0"/>
              <a:t>All other months have 31 days. </a:t>
            </a:r>
          </a:p>
          <a:p>
            <a:pPr lvl="1">
              <a:lnSpc>
                <a:spcPct val="90000"/>
              </a:lnSpc>
            </a:pPr>
            <a:r>
              <a:rPr lang="en-US" altLang="x-none" dirty="0"/>
              <a:t>Leap years are divisible by 4, except after 1582, years divisible by 100 but not 400 are not leap years. </a:t>
            </a:r>
          </a:p>
          <a:p>
            <a:pPr lvl="1">
              <a:lnSpc>
                <a:spcPct val="90000"/>
              </a:lnSpc>
            </a:pPr>
            <a:r>
              <a:rPr lang="en-US" altLang="x-none" dirty="0"/>
              <a:t>There is no year 0; year 1 is preceded by year  -1. </a:t>
            </a:r>
          </a:p>
          <a:p>
            <a:pPr lvl="1">
              <a:lnSpc>
                <a:spcPct val="90000"/>
              </a:lnSpc>
            </a:pPr>
            <a:r>
              <a:rPr lang="en-US" altLang="x-none" dirty="0"/>
              <a:t>In the switchover to the Gregorian calendar, ten days were dropped: October 15, 1582 is preceded by October 4. </a:t>
            </a:r>
          </a:p>
        </p:txBody>
      </p:sp>
    </p:spTree>
    <p:extLst>
      <p:ext uri="{BB962C8B-B14F-4D97-AF65-F5344CB8AC3E}">
        <p14:creationId xmlns:p14="http://schemas.microsoft.com/office/powerpoint/2010/main" val="164219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7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7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7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7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7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7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C1F6F-F46B-084F-A750-270937B0AC24}" type="slidenum">
              <a:rPr lang="en-US" altLang="x-none"/>
              <a:pPr/>
              <a:t>4</a:t>
            </a:fld>
            <a:endParaRPr lang="en-US" altLang="x-none"/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Textual Analysis</a:t>
            </a:r>
            <a:r>
              <a:rPr lang="en-US" altLang="x-none" i="1"/>
              <a:t>, cont’d</a:t>
            </a:r>
          </a:p>
        </p:txBody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Not all words are important in a document.</a:t>
            </a:r>
          </a:p>
          <a:p>
            <a:pPr lvl="5"/>
            <a:endParaRPr lang="en-US" altLang="x-none" dirty="0"/>
          </a:p>
          <a:p>
            <a:r>
              <a:rPr lang="en-US" altLang="x-none" dirty="0"/>
              <a:t>Some nouns refer to entities </a:t>
            </a:r>
            <a:r>
              <a:rPr lang="en-US" altLang="x-none" dirty="0" smtClean="0"/>
              <a:t>that are</a:t>
            </a:r>
            <a:br>
              <a:rPr lang="en-US" altLang="x-none" dirty="0" smtClean="0"/>
            </a:br>
            <a:r>
              <a:rPr lang="en-US" altLang="x-none" u="sng" dirty="0" smtClean="0"/>
              <a:t>outside</a:t>
            </a:r>
            <a:r>
              <a:rPr lang="en-US" altLang="x-none" dirty="0" smtClean="0"/>
              <a:t> </a:t>
            </a:r>
            <a:r>
              <a:rPr lang="en-US" altLang="x-none" dirty="0"/>
              <a:t>of your system.</a:t>
            </a:r>
          </a:p>
          <a:p>
            <a:pPr lvl="1"/>
            <a:r>
              <a:rPr lang="en-US" altLang="x-none" dirty="0"/>
              <a:t>Examples: owner, dog</a:t>
            </a:r>
          </a:p>
          <a:p>
            <a:pPr lvl="4"/>
            <a:endParaRPr lang="en-US" altLang="x-none" dirty="0"/>
          </a:p>
          <a:p>
            <a:r>
              <a:rPr lang="en-US" altLang="x-none" dirty="0"/>
              <a:t>Some nouns refer to things you </a:t>
            </a:r>
            <a:r>
              <a:rPr lang="en-US" altLang="x-none" dirty="0" smtClean="0"/>
              <a:t/>
            </a:r>
            <a:br>
              <a:rPr lang="en-US" altLang="x-none" dirty="0" smtClean="0"/>
            </a:br>
            <a:r>
              <a:rPr lang="en-US" altLang="x-none" dirty="0" smtClean="0"/>
              <a:t>don’t </a:t>
            </a:r>
            <a:r>
              <a:rPr lang="en-US" altLang="x-none" dirty="0"/>
              <a:t>have </a:t>
            </a:r>
            <a:r>
              <a:rPr lang="en-US" altLang="x-none" dirty="0" smtClean="0"/>
              <a:t>to </a:t>
            </a:r>
            <a:r>
              <a:rPr lang="en-US" altLang="x-none" dirty="0"/>
              <a:t>model or create.</a:t>
            </a:r>
          </a:p>
          <a:p>
            <a:pPr lvl="1"/>
            <a:r>
              <a:rPr lang="en-US" altLang="x-none" dirty="0"/>
              <a:t>Example: request</a:t>
            </a:r>
          </a:p>
          <a:p>
            <a:pPr lvl="4"/>
            <a:endParaRPr lang="en-US" altLang="x-none" dirty="0"/>
          </a:p>
          <a:p>
            <a:r>
              <a:rPr lang="en-US" altLang="x-none" dirty="0"/>
              <a:t>How will the classes that you’ll create support the </a:t>
            </a:r>
            <a:r>
              <a:rPr lang="en-US" altLang="x-none" dirty="0">
                <a:solidFill>
                  <a:schemeClr val="folHlink"/>
                </a:solidFill>
              </a:rPr>
              <a:t>behavior</a:t>
            </a:r>
            <a:r>
              <a:rPr lang="en-US" altLang="x-none" dirty="0"/>
              <a:t> that your use cases describe</a:t>
            </a:r>
            <a:r>
              <a:rPr lang="en-US" altLang="x-none" dirty="0" smtClean="0"/>
              <a:t>?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145859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98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84543-3E70-A347-AEE7-DBCC6971C1CE}" type="slidenum">
              <a:rPr lang="en-US" altLang="x-none"/>
              <a:pPr/>
              <a:t>5</a:t>
            </a:fld>
            <a:endParaRPr lang="en-US" altLang="x-none"/>
          </a:p>
        </p:txBody>
      </p:sp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Review: Class </a:t>
            </a:r>
            <a:r>
              <a:rPr lang="en-US" altLang="x-none" dirty="0"/>
              <a:t>Responsibilities</a:t>
            </a:r>
          </a:p>
        </p:txBody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u="sng" dirty="0"/>
              <a:t>Responsibilities</a:t>
            </a:r>
            <a:r>
              <a:rPr lang="en-US" altLang="x-none" dirty="0"/>
              <a:t> correspond to </a:t>
            </a:r>
            <a:r>
              <a:rPr lang="en-US" altLang="x-none" u="sng" dirty="0"/>
              <a:t>verbs</a:t>
            </a:r>
            <a:r>
              <a:rPr lang="en-US" altLang="x-none" dirty="0"/>
              <a:t> </a:t>
            </a:r>
            <a:br>
              <a:rPr lang="en-US" altLang="x-none" dirty="0"/>
            </a:br>
            <a:r>
              <a:rPr lang="en-US" altLang="x-none" dirty="0"/>
              <a:t>in the use cases.</a:t>
            </a:r>
          </a:p>
          <a:p>
            <a:pPr lvl="5"/>
            <a:endParaRPr lang="en-US" altLang="x-none" dirty="0"/>
          </a:p>
          <a:p>
            <a:r>
              <a:rPr lang="en-US" altLang="x-none" dirty="0"/>
              <a:t>Each responsibility should be owned by </a:t>
            </a:r>
            <a:br>
              <a:rPr lang="en-US" altLang="x-none" dirty="0"/>
            </a:br>
            <a:r>
              <a:rPr lang="en-US" altLang="x-none" u="sng" dirty="0"/>
              <a:t>one and only one class</a:t>
            </a:r>
            <a:r>
              <a:rPr lang="en-US" altLang="x-none" dirty="0"/>
              <a:t>.</a:t>
            </a:r>
          </a:p>
          <a:p>
            <a:pPr lvl="5"/>
            <a:endParaRPr lang="en-US" altLang="x-none" dirty="0"/>
          </a:p>
          <a:p>
            <a:r>
              <a:rPr lang="en-US" altLang="x-none" dirty="0"/>
              <a:t>Common mistakes: </a:t>
            </a:r>
          </a:p>
          <a:p>
            <a:pPr lvl="1"/>
            <a:r>
              <a:rPr lang="en-US" altLang="x-none" dirty="0"/>
              <a:t>Assigning a responsibility to an inappropriate class.</a:t>
            </a:r>
          </a:p>
          <a:p>
            <a:pPr lvl="1"/>
            <a:r>
              <a:rPr lang="en-US" altLang="x-none" dirty="0"/>
              <a:t>Assigning too many responsibilities to a class.</a:t>
            </a:r>
          </a:p>
          <a:p>
            <a:pPr lvl="1"/>
            <a:r>
              <a:rPr lang="en-US" altLang="x-none" dirty="0"/>
              <a:t>Ideally, each class should have a </a:t>
            </a:r>
            <a:br>
              <a:rPr lang="en-US" altLang="x-none" dirty="0"/>
            </a:br>
            <a:r>
              <a:rPr lang="en-US" altLang="x-none" u="sng" dirty="0"/>
              <a:t>single primary responsibility</a:t>
            </a:r>
            <a:r>
              <a:rPr lang="en-US" altLang="x-none" dirty="0"/>
              <a:t>.</a:t>
            </a:r>
          </a:p>
          <a:p>
            <a:pPr lvl="1"/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168586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0762E-36AE-3344-8DC1-588AA0C7EEAC}" type="slidenum">
              <a:rPr lang="en-US" altLang="x-none"/>
              <a:pPr/>
              <a:t>6</a:t>
            </a:fld>
            <a:endParaRPr lang="en-US" altLang="x-none"/>
          </a:p>
        </p:txBody>
      </p:sp>
      <p:sp>
        <p:nvSpPr>
          <p:cNvPr id="250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CRC Cards</a:t>
            </a:r>
          </a:p>
        </p:txBody>
      </p:sp>
      <p:pic>
        <p:nvPicPr>
          <p:cNvPr id="250884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550" y="1931988"/>
            <a:ext cx="6386513" cy="417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0894" name="Group 14"/>
          <p:cNvGrpSpPr>
            <a:grpSpLocks/>
          </p:cNvGrpSpPr>
          <p:nvPr/>
        </p:nvGrpSpPr>
        <p:grpSpPr bwMode="auto">
          <a:xfrm>
            <a:off x="1322388" y="1235075"/>
            <a:ext cx="1338262" cy="588963"/>
            <a:chOff x="833" y="778"/>
            <a:chExt cx="843" cy="371"/>
          </a:xfrm>
        </p:grpSpPr>
        <p:sp>
          <p:nvSpPr>
            <p:cNvPr id="250885" name="TextBox 3"/>
            <p:cNvSpPr txBox="1">
              <a:spLocks noChangeArrowheads="1"/>
            </p:cNvSpPr>
            <p:nvPr/>
          </p:nvSpPr>
          <p:spPr bwMode="auto">
            <a:xfrm>
              <a:off x="833" y="778"/>
              <a:ext cx="84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4277" tIns="32139" rIns="64277" bIns="32139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x-none" sz="1400">
                  <a:solidFill>
                    <a:srgbClr val="660066"/>
                  </a:solidFill>
                  <a:ea typeface="ヒラギノ角ゴ ProN W3" charset="-128"/>
                </a:rPr>
                <a:t>Class name</a:t>
              </a:r>
            </a:p>
          </p:txBody>
        </p:sp>
        <p:cxnSp>
          <p:nvCxnSpPr>
            <p:cNvPr id="250886" name="Straight Arrow Connector 5"/>
            <p:cNvCxnSpPr>
              <a:cxnSpLocks noChangeShapeType="1"/>
            </p:cNvCxnSpPr>
            <p:nvPr/>
          </p:nvCxnSpPr>
          <p:spPr bwMode="auto">
            <a:xfrm rot="16200000" flipH="1">
              <a:off x="1137" y="980"/>
              <a:ext cx="168" cy="169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50895" name="Group 15"/>
          <p:cNvGrpSpPr>
            <a:grpSpLocks/>
          </p:cNvGrpSpPr>
          <p:nvPr/>
        </p:nvGrpSpPr>
        <p:grpSpPr bwMode="auto">
          <a:xfrm>
            <a:off x="731838" y="2360613"/>
            <a:ext cx="1231900" cy="276225"/>
            <a:chOff x="461" y="1487"/>
            <a:chExt cx="776" cy="174"/>
          </a:xfrm>
        </p:grpSpPr>
        <p:sp>
          <p:nvSpPr>
            <p:cNvPr id="250887" name="TextBox 6"/>
            <p:cNvSpPr txBox="1">
              <a:spLocks noChangeArrowheads="1"/>
            </p:cNvSpPr>
            <p:nvPr/>
          </p:nvSpPr>
          <p:spPr bwMode="auto">
            <a:xfrm>
              <a:off x="461" y="1487"/>
              <a:ext cx="54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4277" tIns="32139" rIns="64277" bIns="32139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x-none" sz="1400">
                  <a:solidFill>
                    <a:srgbClr val="660066"/>
                  </a:solidFill>
                  <a:ea typeface="ヒラギノ角ゴ ProN W3" charset="-128"/>
                </a:rPr>
                <a:t>Optional</a:t>
              </a:r>
            </a:p>
          </p:txBody>
        </p:sp>
        <p:cxnSp>
          <p:nvCxnSpPr>
            <p:cNvPr id="250888" name="Straight Arrow Connector 8"/>
            <p:cNvCxnSpPr>
              <a:cxnSpLocks noChangeShapeType="1"/>
              <a:stCxn id="250887" idx="3"/>
            </p:cNvCxnSpPr>
            <p:nvPr/>
          </p:nvCxnSpPr>
          <p:spPr bwMode="auto">
            <a:xfrm flipV="1">
              <a:off x="1001" y="1553"/>
              <a:ext cx="236" cy="21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50896" name="Group 16"/>
          <p:cNvGrpSpPr>
            <a:grpSpLocks/>
          </p:cNvGrpSpPr>
          <p:nvPr/>
        </p:nvGrpSpPr>
        <p:grpSpPr bwMode="auto">
          <a:xfrm>
            <a:off x="771525" y="3646488"/>
            <a:ext cx="1519238" cy="773112"/>
            <a:chOff x="486" y="2297"/>
            <a:chExt cx="957" cy="487"/>
          </a:xfrm>
        </p:grpSpPr>
        <p:sp>
          <p:nvSpPr>
            <p:cNvPr id="250889" name="TextBox 12"/>
            <p:cNvSpPr txBox="1">
              <a:spLocks noChangeArrowheads="1"/>
            </p:cNvSpPr>
            <p:nvPr/>
          </p:nvSpPr>
          <p:spPr bwMode="auto">
            <a:xfrm>
              <a:off x="486" y="2476"/>
              <a:ext cx="957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4277" tIns="32139" rIns="64277" bIns="32139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x-none" sz="1400">
                  <a:solidFill>
                    <a:srgbClr val="660066"/>
                  </a:solidFill>
                  <a:ea typeface="ヒラギノ角ゴ ProN W3" charset="-128"/>
                </a:rPr>
                <a:t>Responsibilities of this class</a:t>
              </a:r>
            </a:p>
          </p:txBody>
        </p:sp>
        <p:cxnSp>
          <p:nvCxnSpPr>
            <p:cNvPr id="250890" name="Straight Arrow Connector 14"/>
            <p:cNvCxnSpPr>
              <a:cxnSpLocks noChangeShapeType="1"/>
            </p:cNvCxnSpPr>
            <p:nvPr/>
          </p:nvCxnSpPr>
          <p:spPr bwMode="auto">
            <a:xfrm flipV="1">
              <a:off x="1052" y="2297"/>
              <a:ext cx="185" cy="112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50897" name="Group 17"/>
          <p:cNvGrpSpPr>
            <a:grpSpLocks/>
          </p:cNvGrpSpPr>
          <p:nvPr/>
        </p:nvGrpSpPr>
        <p:grpSpPr bwMode="auto">
          <a:xfrm>
            <a:off x="5180013" y="4181475"/>
            <a:ext cx="2463800" cy="1508125"/>
            <a:chOff x="3263" y="2634"/>
            <a:chExt cx="1552" cy="950"/>
          </a:xfrm>
        </p:grpSpPr>
        <p:sp>
          <p:nvSpPr>
            <p:cNvPr id="250891" name="TextBox 15"/>
            <p:cNvSpPr txBox="1">
              <a:spLocks noChangeArrowheads="1"/>
            </p:cNvSpPr>
            <p:nvPr/>
          </p:nvSpPr>
          <p:spPr bwMode="auto">
            <a:xfrm>
              <a:off x="3263" y="3276"/>
              <a:ext cx="1552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4277" tIns="32139" rIns="64277" bIns="32139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x-none" sz="1400">
                  <a:solidFill>
                    <a:srgbClr val="660066"/>
                  </a:solidFill>
                  <a:ea typeface="ヒラギノ角ゴ ProN W3" charset="-128"/>
                </a:rPr>
                <a:t>Classes this class works with to perform its responsibilities</a:t>
              </a:r>
            </a:p>
          </p:txBody>
        </p:sp>
        <p:cxnSp>
          <p:nvCxnSpPr>
            <p:cNvPr id="250892" name="Straight Arrow Connector 17"/>
            <p:cNvCxnSpPr>
              <a:cxnSpLocks noChangeShapeType="1"/>
            </p:cNvCxnSpPr>
            <p:nvPr/>
          </p:nvCxnSpPr>
          <p:spPr bwMode="auto">
            <a:xfrm rot="5400000" flipH="1" flipV="1">
              <a:off x="3499" y="2904"/>
              <a:ext cx="641" cy="101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0" name="Text Box 11"/>
          <p:cNvSpPr txBox="1">
            <a:spLocks noChangeArrowheads="1"/>
          </p:cNvSpPr>
          <p:nvPr/>
        </p:nvSpPr>
        <p:spPr bwMode="auto">
          <a:xfrm>
            <a:off x="6675097" y="6136029"/>
            <a:ext cx="1554783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x-none" sz="800" b="1" dirty="0" smtClean="0">
                <a:solidFill>
                  <a:schemeClr val="bg1">
                    <a:lumMod val="65000"/>
                  </a:schemeClr>
                </a:solidFill>
              </a:rPr>
              <a:t>Head </a:t>
            </a:r>
            <a:r>
              <a:rPr lang="en-US" altLang="x-none" sz="800" b="1" dirty="0">
                <a:solidFill>
                  <a:schemeClr val="bg1">
                    <a:lumMod val="65000"/>
                  </a:schemeClr>
                </a:solidFill>
              </a:rPr>
              <a:t>First Object-Oriented </a:t>
            </a:r>
            <a:endParaRPr lang="en-US" altLang="x-none" sz="8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x-none" sz="800" b="1" dirty="0" smtClean="0">
                <a:solidFill>
                  <a:schemeClr val="bg1">
                    <a:lumMod val="65000"/>
                  </a:schemeClr>
                </a:solidFill>
              </a:rPr>
              <a:t>Analysis </a:t>
            </a:r>
            <a:r>
              <a:rPr lang="en-US" altLang="x-none" sz="800" b="1" dirty="0">
                <a:solidFill>
                  <a:schemeClr val="bg1">
                    <a:lumMod val="65000"/>
                  </a:schemeClr>
                </a:solidFill>
              </a:rPr>
              <a:t>&amp; </a:t>
            </a:r>
            <a:r>
              <a:rPr lang="en-US" altLang="x-none" sz="800" b="1" dirty="0" smtClean="0">
                <a:solidFill>
                  <a:schemeClr val="bg1">
                    <a:lumMod val="65000"/>
                  </a:schemeClr>
                </a:solidFill>
              </a:rPr>
              <a:t>Design</a:t>
            </a:r>
            <a:endParaRPr lang="en-US" altLang="x-none" sz="8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x-none" sz="800" dirty="0" smtClean="0">
                <a:solidFill>
                  <a:schemeClr val="bg1">
                    <a:lumMod val="65000"/>
                  </a:schemeClr>
                </a:solidFill>
              </a:rPr>
              <a:t>by Brett D. McLaughlin, et al.</a:t>
            </a:r>
          </a:p>
          <a:p>
            <a:r>
              <a:rPr lang="en-US" altLang="x-none" sz="800" dirty="0" smtClean="0">
                <a:solidFill>
                  <a:schemeClr val="bg1">
                    <a:lumMod val="65000"/>
                  </a:schemeClr>
                </a:solidFill>
              </a:rPr>
              <a:t>O’Reilly</a:t>
            </a:r>
            <a:r>
              <a:rPr lang="en-US" altLang="x-none" sz="800" dirty="0">
                <a:solidFill>
                  <a:schemeClr val="bg1">
                    <a:lumMod val="65000"/>
                  </a:schemeClr>
                </a:solidFill>
              </a:rPr>
              <a:t>, 2006.</a:t>
            </a:r>
            <a:endParaRPr lang="en-US" altLang="x-none" sz="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23235" y="1299339"/>
            <a:ext cx="4189224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u="sng" dirty="0" smtClean="0">
                <a:solidFill>
                  <a:srgbClr val="0033CC"/>
                </a:solidFill>
              </a:rPr>
              <a:t>C</a:t>
            </a:r>
            <a:r>
              <a:rPr lang="en-US" sz="2000" dirty="0" smtClean="0">
                <a:solidFill>
                  <a:srgbClr val="0033CC"/>
                </a:solidFill>
              </a:rPr>
              <a:t>lass, </a:t>
            </a:r>
            <a:r>
              <a:rPr lang="en-US" sz="2000" u="sng" dirty="0" smtClean="0">
                <a:solidFill>
                  <a:srgbClr val="0033CC"/>
                </a:solidFill>
              </a:rPr>
              <a:t>R</a:t>
            </a:r>
            <a:r>
              <a:rPr lang="en-US" sz="2000" dirty="0" smtClean="0">
                <a:solidFill>
                  <a:srgbClr val="0033CC"/>
                </a:solidFill>
              </a:rPr>
              <a:t>esponsibility, </a:t>
            </a:r>
            <a:r>
              <a:rPr lang="en-US" sz="2000" u="sng" dirty="0" smtClean="0">
                <a:solidFill>
                  <a:srgbClr val="0033CC"/>
                </a:solidFill>
              </a:rPr>
              <a:t>C</a:t>
            </a:r>
            <a:r>
              <a:rPr lang="en-US" sz="2000" dirty="0" smtClean="0">
                <a:solidFill>
                  <a:srgbClr val="0033CC"/>
                </a:solidFill>
              </a:rPr>
              <a:t>ollaboration</a:t>
            </a:r>
            <a:endParaRPr lang="en-US" sz="2000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87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9C3D-F63A-5347-A61A-46859EDA2E05}" type="slidenum">
              <a:rPr lang="en-US" altLang="x-none"/>
              <a:pPr/>
              <a:t>7</a:t>
            </a:fld>
            <a:endParaRPr lang="en-US" altLang="x-none"/>
          </a:p>
        </p:txBody>
      </p:sp>
      <p:sp>
        <p:nvSpPr>
          <p:cNvPr id="251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CRC Cards for the Dog Door Use Case</a:t>
            </a:r>
          </a:p>
        </p:txBody>
      </p:sp>
      <p:pic>
        <p:nvPicPr>
          <p:cNvPr id="251908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322388"/>
            <a:ext cx="8601075" cy="466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6675097" y="6136029"/>
            <a:ext cx="1554783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x-none" sz="800" b="1" dirty="0" smtClean="0">
                <a:solidFill>
                  <a:schemeClr val="bg1">
                    <a:lumMod val="65000"/>
                  </a:schemeClr>
                </a:solidFill>
              </a:rPr>
              <a:t>Head </a:t>
            </a:r>
            <a:r>
              <a:rPr lang="en-US" altLang="x-none" sz="800" b="1" dirty="0">
                <a:solidFill>
                  <a:schemeClr val="bg1">
                    <a:lumMod val="65000"/>
                  </a:schemeClr>
                </a:solidFill>
              </a:rPr>
              <a:t>First Object-Oriented </a:t>
            </a:r>
            <a:endParaRPr lang="en-US" altLang="x-none" sz="8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x-none" sz="800" b="1" dirty="0" smtClean="0">
                <a:solidFill>
                  <a:schemeClr val="bg1">
                    <a:lumMod val="65000"/>
                  </a:schemeClr>
                </a:solidFill>
              </a:rPr>
              <a:t>Analysis </a:t>
            </a:r>
            <a:r>
              <a:rPr lang="en-US" altLang="x-none" sz="800" b="1" dirty="0">
                <a:solidFill>
                  <a:schemeClr val="bg1">
                    <a:lumMod val="65000"/>
                  </a:schemeClr>
                </a:solidFill>
              </a:rPr>
              <a:t>&amp; </a:t>
            </a:r>
            <a:r>
              <a:rPr lang="en-US" altLang="x-none" sz="800" b="1" dirty="0" smtClean="0">
                <a:solidFill>
                  <a:schemeClr val="bg1">
                    <a:lumMod val="65000"/>
                  </a:schemeClr>
                </a:solidFill>
              </a:rPr>
              <a:t>Design</a:t>
            </a:r>
            <a:endParaRPr lang="en-US" altLang="x-none" sz="8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x-none" sz="800" dirty="0" smtClean="0">
                <a:solidFill>
                  <a:schemeClr val="bg1">
                    <a:lumMod val="65000"/>
                  </a:schemeClr>
                </a:solidFill>
              </a:rPr>
              <a:t>by Brett D. McLaughlin, et al.</a:t>
            </a:r>
          </a:p>
          <a:p>
            <a:r>
              <a:rPr lang="en-US" altLang="x-none" sz="800" dirty="0" smtClean="0">
                <a:solidFill>
                  <a:schemeClr val="bg1">
                    <a:lumMod val="65000"/>
                  </a:schemeClr>
                </a:solidFill>
              </a:rPr>
              <a:t>O’Reilly</a:t>
            </a:r>
            <a:r>
              <a:rPr lang="en-US" altLang="x-none" sz="800" dirty="0">
                <a:solidFill>
                  <a:schemeClr val="bg1">
                    <a:lumMod val="65000"/>
                  </a:schemeClr>
                </a:solidFill>
              </a:rPr>
              <a:t>, 2006.</a:t>
            </a:r>
            <a:endParaRPr lang="en-US" altLang="x-none" sz="8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79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17B8F-83DB-524E-A5C9-56D9ACF74EDB}" type="slidenum">
              <a:rPr lang="en-US" altLang="x-none"/>
              <a:pPr/>
              <a:t>8</a:t>
            </a:fld>
            <a:endParaRPr lang="en-US" altLang="x-none"/>
          </a:p>
        </p:txBody>
      </p:sp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UML Class </a:t>
            </a:r>
            <a:r>
              <a:rPr lang="en-US" altLang="x-none" dirty="0" smtClean="0"/>
              <a:t>Diagram: Dependency</a:t>
            </a:r>
            <a:endParaRPr lang="en-US" altLang="x-none" dirty="0"/>
          </a:p>
        </p:txBody>
      </p:sp>
      <p:sp>
        <p:nvSpPr>
          <p:cNvPr id="235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25562"/>
            <a:ext cx="8229600" cy="374933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x-none" dirty="0" smtClean="0"/>
              <a:t>Class </a:t>
            </a:r>
            <a:r>
              <a:rPr lang="en-US" altLang="x-none" b="1" dirty="0">
                <a:solidFill>
                  <a:srgbClr val="0033CC"/>
                </a:solidFill>
                <a:latin typeface="Courier New" charset="0"/>
              </a:rPr>
              <a:t>A</a:t>
            </a:r>
            <a:r>
              <a:rPr lang="en-US" altLang="x-none" dirty="0"/>
              <a:t> </a:t>
            </a:r>
            <a:r>
              <a:rPr lang="en-US" altLang="x-none" u="sng" dirty="0"/>
              <a:t>uses</a:t>
            </a:r>
            <a:r>
              <a:rPr lang="en-US" altLang="x-none" dirty="0"/>
              <a:t> class </a:t>
            </a:r>
            <a:r>
              <a:rPr lang="en-US" altLang="x-none" b="1" dirty="0">
                <a:solidFill>
                  <a:srgbClr val="0033CC"/>
                </a:solidFill>
                <a:latin typeface="Courier New" charset="0"/>
              </a:rPr>
              <a:t>B</a:t>
            </a:r>
            <a:r>
              <a:rPr lang="en-US" altLang="x-none" dirty="0"/>
              <a:t>.</a:t>
            </a:r>
          </a:p>
          <a:p>
            <a:pPr>
              <a:lnSpc>
                <a:spcPct val="90000"/>
              </a:lnSpc>
            </a:pPr>
            <a:r>
              <a:rPr lang="en-US" altLang="x-none" dirty="0"/>
              <a:t>This is generally a </a:t>
            </a:r>
            <a:r>
              <a:rPr lang="en-US" altLang="x-none" u="sng" dirty="0"/>
              <a:t>transient relationship</a:t>
            </a:r>
            <a:r>
              <a:rPr lang="en-US" altLang="x-none" dirty="0" smtClean="0"/>
              <a:t>.</a:t>
            </a:r>
          </a:p>
          <a:p>
            <a:pPr lvl="4">
              <a:lnSpc>
                <a:spcPct val="90000"/>
              </a:lnSpc>
            </a:pPr>
            <a:endParaRPr lang="en-US" altLang="x-none" dirty="0"/>
          </a:p>
          <a:p>
            <a:pPr lvl="1">
              <a:lnSpc>
                <a:spcPct val="90000"/>
              </a:lnSpc>
            </a:pPr>
            <a:r>
              <a:rPr lang="en-US" altLang="x-none" dirty="0"/>
              <a:t>Example: A </a:t>
            </a:r>
            <a:r>
              <a:rPr lang="en-US" altLang="x-none" dirty="0" smtClean="0"/>
              <a:t>method </a:t>
            </a:r>
            <a:r>
              <a:rPr lang="en-US" altLang="x-none" dirty="0"/>
              <a:t>of class </a:t>
            </a:r>
            <a:r>
              <a:rPr lang="en-US" altLang="x-none" sz="2400" b="1" dirty="0">
                <a:solidFill>
                  <a:srgbClr val="0033CC"/>
                </a:solidFill>
                <a:latin typeface="Courier New" charset="0"/>
              </a:rPr>
              <a:t>A</a:t>
            </a:r>
            <a:r>
              <a:rPr lang="en-US" altLang="x-none" dirty="0"/>
              <a:t> </a:t>
            </a:r>
            <a:r>
              <a:rPr lang="en-US" altLang="x-none" dirty="0" smtClean="0"/>
              <a:t/>
            </a:r>
            <a:br>
              <a:rPr lang="en-US" altLang="x-none" dirty="0" smtClean="0"/>
            </a:br>
            <a:r>
              <a:rPr lang="en-US" altLang="x-none" dirty="0" smtClean="0"/>
              <a:t>is </a:t>
            </a:r>
            <a:r>
              <a:rPr lang="en-US" altLang="x-none" u="sng" dirty="0" smtClean="0"/>
              <a:t>passed a parameter</a:t>
            </a:r>
            <a:r>
              <a:rPr lang="en-US" altLang="x-none" dirty="0" smtClean="0"/>
              <a:t> of </a:t>
            </a:r>
            <a:r>
              <a:rPr lang="en-US" altLang="x-none" dirty="0"/>
              <a:t>class </a:t>
            </a:r>
            <a:r>
              <a:rPr lang="en-US" altLang="x-none" sz="2400" b="1" dirty="0">
                <a:solidFill>
                  <a:srgbClr val="0033CC"/>
                </a:solidFill>
                <a:latin typeface="Courier New" charset="0"/>
              </a:rPr>
              <a:t>B</a:t>
            </a:r>
            <a:r>
              <a:rPr lang="en-US" altLang="x-none" dirty="0"/>
              <a:t>.</a:t>
            </a:r>
          </a:p>
          <a:p>
            <a:pPr lvl="1">
              <a:lnSpc>
                <a:spcPct val="90000"/>
              </a:lnSpc>
            </a:pPr>
            <a:r>
              <a:rPr lang="en-US" altLang="x-none" dirty="0"/>
              <a:t>Example: A method of class </a:t>
            </a:r>
            <a:r>
              <a:rPr lang="en-US" altLang="x-none" sz="2400" b="1" dirty="0">
                <a:solidFill>
                  <a:srgbClr val="0033CC"/>
                </a:solidFill>
                <a:latin typeface="Courier New" charset="0"/>
              </a:rPr>
              <a:t>A</a:t>
            </a:r>
            <a:r>
              <a:rPr lang="en-US" altLang="x-none" dirty="0"/>
              <a:t> </a:t>
            </a:r>
            <a:r>
              <a:rPr lang="en-US" altLang="x-none" dirty="0" smtClean="0"/>
              <a:t/>
            </a:r>
            <a:br>
              <a:rPr lang="en-US" altLang="x-none" dirty="0" smtClean="0"/>
            </a:br>
            <a:r>
              <a:rPr lang="en-US" altLang="x-none" u="sng" dirty="0" smtClean="0"/>
              <a:t>returns </a:t>
            </a:r>
            <a:r>
              <a:rPr lang="en-US" altLang="x-none" u="sng" dirty="0"/>
              <a:t>a value</a:t>
            </a:r>
            <a:r>
              <a:rPr lang="en-US" altLang="x-none" dirty="0"/>
              <a:t> of class </a:t>
            </a:r>
            <a:r>
              <a:rPr lang="en-US" altLang="x-none" sz="2400" b="1" dirty="0">
                <a:solidFill>
                  <a:srgbClr val="0033CC"/>
                </a:solidFill>
                <a:latin typeface="Courier New" charset="0"/>
              </a:rPr>
              <a:t>B</a:t>
            </a:r>
            <a:r>
              <a:rPr lang="en-US" altLang="x-none" dirty="0" smtClean="0"/>
              <a:t>.</a:t>
            </a:r>
          </a:p>
          <a:p>
            <a:pPr lvl="4">
              <a:lnSpc>
                <a:spcPct val="90000"/>
              </a:lnSpc>
            </a:pPr>
            <a:endParaRPr lang="en-US" altLang="x-none" dirty="0"/>
          </a:p>
          <a:p>
            <a:pPr>
              <a:lnSpc>
                <a:spcPct val="90000"/>
              </a:lnSpc>
            </a:pPr>
            <a:r>
              <a:rPr lang="en-US" altLang="x-none" dirty="0"/>
              <a:t>In UML diagrams, draw a dashed line with an open arrowhead from class </a:t>
            </a:r>
            <a:r>
              <a:rPr lang="en-US" altLang="x-none" sz="2800" b="1" dirty="0">
                <a:solidFill>
                  <a:srgbClr val="0033CC"/>
                </a:solidFill>
                <a:latin typeface="Courier New" charset="0"/>
              </a:rPr>
              <a:t>A</a:t>
            </a:r>
            <a:r>
              <a:rPr lang="en-US" altLang="x-none" dirty="0"/>
              <a:t> to class </a:t>
            </a:r>
            <a:r>
              <a:rPr lang="en-US" altLang="x-none" sz="2800" b="1" dirty="0">
                <a:solidFill>
                  <a:srgbClr val="0033CC"/>
                </a:solidFill>
                <a:latin typeface="Courier New" charset="0"/>
              </a:rPr>
              <a:t>B</a:t>
            </a:r>
            <a:r>
              <a:rPr lang="en-US" altLang="x-none" dirty="0"/>
              <a:t>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743200" y="5166341"/>
            <a:ext cx="3657600" cy="914400"/>
            <a:chOff x="2743200" y="4892014"/>
            <a:chExt cx="3657600" cy="914400"/>
          </a:xfrm>
        </p:grpSpPr>
        <p:grpSp>
          <p:nvGrpSpPr>
            <p:cNvPr id="235529" name="Group 9"/>
            <p:cNvGrpSpPr>
              <a:grpSpLocks/>
            </p:cNvGrpSpPr>
            <p:nvPr/>
          </p:nvGrpSpPr>
          <p:grpSpPr bwMode="auto">
            <a:xfrm>
              <a:off x="2743200" y="4892014"/>
              <a:ext cx="3657600" cy="914400"/>
              <a:chOff x="1728" y="2736"/>
              <a:chExt cx="2304" cy="576"/>
            </a:xfrm>
          </p:grpSpPr>
          <p:sp>
            <p:nvSpPr>
              <p:cNvPr id="235524" name="Rectangle 4"/>
              <p:cNvSpPr>
                <a:spLocks noChangeArrowheads="1"/>
              </p:cNvSpPr>
              <p:nvPr/>
            </p:nvSpPr>
            <p:spPr bwMode="auto">
              <a:xfrm>
                <a:off x="1728" y="2736"/>
                <a:ext cx="576" cy="57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x-none"/>
                  <a:t>A</a:t>
                </a:r>
              </a:p>
            </p:txBody>
          </p:sp>
          <p:sp>
            <p:nvSpPr>
              <p:cNvPr id="235527" name="Rectangle 7"/>
              <p:cNvSpPr>
                <a:spLocks noChangeArrowheads="1"/>
              </p:cNvSpPr>
              <p:nvPr/>
            </p:nvSpPr>
            <p:spPr bwMode="auto">
              <a:xfrm>
                <a:off x="3456" y="2736"/>
                <a:ext cx="576" cy="57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x-none"/>
                  <a:t>B</a:t>
                </a:r>
              </a:p>
            </p:txBody>
          </p:sp>
        </p:grpSp>
        <p:sp>
          <p:nvSpPr>
            <p:cNvPr id="235528" name="Line 8"/>
            <p:cNvSpPr>
              <a:spLocks noChangeShapeType="1"/>
            </p:cNvSpPr>
            <p:nvPr/>
          </p:nvSpPr>
          <p:spPr bwMode="auto">
            <a:xfrm>
              <a:off x="3657600" y="5349214"/>
              <a:ext cx="1828800" cy="0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prstDash val="dash"/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0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5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21F43-A14B-7547-868A-9BCD87B2BB13}" type="slidenum">
              <a:rPr lang="en-US" altLang="x-none"/>
              <a:pPr/>
              <a:t>9</a:t>
            </a:fld>
            <a:endParaRPr lang="en-US" altLang="x-none"/>
          </a:p>
        </p:txBody>
      </p:sp>
      <p:sp>
        <p:nvSpPr>
          <p:cNvPr id="236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UML Class </a:t>
            </a:r>
            <a:r>
              <a:rPr lang="en-US" altLang="x-none" dirty="0" smtClean="0"/>
              <a:t>Diagrams: Association</a:t>
            </a:r>
            <a:endParaRPr lang="en-US" altLang="x-none" i="1" dirty="0"/>
          </a:p>
        </p:txBody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6713" y="1295400"/>
            <a:ext cx="8594725" cy="2590795"/>
          </a:xfrm>
        </p:spPr>
        <p:txBody>
          <a:bodyPr/>
          <a:lstStyle/>
          <a:p>
            <a:r>
              <a:rPr lang="en-US" altLang="x-none" dirty="0" smtClean="0"/>
              <a:t>A </a:t>
            </a:r>
            <a:r>
              <a:rPr lang="en-US" altLang="x-none" dirty="0"/>
              <a:t>relationship between class </a:t>
            </a:r>
            <a:r>
              <a:rPr lang="en-US" altLang="x-none" b="1" dirty="0">
                <a:solidFill>
                  <a:srgbClr val="0033CC"/>
                </a:solidFill>
                <a:latin typeface="Courier New" charset="0"/>
              </a:rPr>
              <a:t>A</a:t>
            </a:r>
            <a:r>
              <a:rPr lang="en-US" altLang="x-none" dirty="0"/>
              <a:t> and class </a:t>
            </a:r>
            <a:r>
              <a:rPr lang="en-US" altLang="x-none" b="1" dirty="0">
                <a:solidFill>
                  <a:srgbClr val="0033CC"/>
                </a:solidFill>
                <a:latin typeface="Courier New" charset="0"/>
              </a:rPr>
              <a:t>B</a:t>
            </a:r>
            <a:r>
              <a:rPr lang="en-US" altLang="x-none" dirty="0"/>
              <a:t> </a:t>
            </a:r>
            <a:r>
              <a:rPr lang="en-US" altLang="x-none" dirty="0" smtClean="0"/>
              <a:t/>
            </a:r>
            <a:br>
              <a:rPr lang="en-US" altLang="x-none" dirty="0" smtClean="0"/>
            </a:br>
            <a:r>
              <a:rPr lang="en-US" altLang="x-none" dirty="0" smtClean="0"/>
              <a:t>that </a:t>
            </a:r>
            <a:r>
              <a:rPr lang="en-US" altLang="x-none" dirty="0"/>
              <a:t>lasts as long as class </a:t>
            </a:r>
            <a:r>
              <a:rPr lang="en-US" altLang="x-none" b="1" dirty="0">
                <a:solidFill>
                  <a:srgbClr val="0033CC"/>
                </a:solidFill>
                <a:latin typeface="Courier New" charset="0"/>
              </a:rPr>
              <a:t>A</a:t>
            </a:r>
            <a:r>
              <a:rPr lang="en-US" altLang="x-none" dirty="0"/>
              <a:t> objects and </a:t>
            </a:r>
            <a:r>
              <a:rPr lang="en-US" altLang="x-none" dirty="0" smtClean="0"/>
              <a:t/>
            </a:r>
            <a:br>
              <a:rPr lang="en-US" altLang="x-none" dirty="0" smtClean="0"/>
            </a:br>
            <a:r>
              <a:rPr lang="en-US" altLang="x-none" dirty="0" smtClean="0"/>
              <a:t>class </a:t>
            </a:r>
            <a:r>
              <a:rPr lang="en-US" altLang="x-none" b="1" dirty="0">
                <a:solidFill>
                  <a:srgbClr val="0033CC"/>
                </a:solidFill>
                <a:latin typeface="Courier New" charset="0"/>
              </a:rPr>
              <a:t>B</a:t>
            </a:r>
            <a:r>
              <a:rPr lang="en-US" altLang="x-none" dirty="0"/>
              <a:t> objects live at runtime</a:t>
            </a:r>
            <a:r>
              <a:rPr lang="en-US" altLang="x-none" dirty="0" smtClean="0"/>
              <a:t>.</a:t>
            </a:r>
          </a:p>
          <a:p>
            <a:pPr lvl="3"/>
            <a:endParaRPr lang="en-US" altLang="x-none" dirty="0"/>
          </a:p>
          <a:p>
            <a:r>
              <a:rPr lang="en-US" altLang="x-none" dirty="0" smtClean="0"/>
              <a:t>Class </a:t>
            </a:r>
            <a:r>
              <a:rPr lang="en-US" altLang="x-none" sz="2800" b="1" dirty="0">
                <a:solidFill>
                  <a:srgbClr val="0033CC"/>
                </a:solidFill>
                <a:latin typeface="Courier New" charset="0"/>
              </a:rPr>
              <a:t>A</a:t>
            </a:r>
            <a:r>
              <a:rPr lang="en-US" altLang="x-none" dirty="0"/>
              <a:t> </a:t>
            </a:r>
            <a:r>
              <a:rPr lang="en-US" altLang="x-none" dirty="0" smtClean="0"/>
              <a:t>can have an </a:t>
            </a:r>
            <a:r>
              <a:rPr lang="en-US" altLang="x-none" dirty="0"/>
              <a:t>attribute (field) </a:t>
            </a:r>
            <a:r>
              <a:rPr lang="en-US" altLang="x-none" dirty="0" smtClean="0"/>
              <a:t/>
            </a:r>
            <a:br>
              <a:rPr lang="en-US" altLang="x-none" dirty="0" smtClean="0"/>
            </a:br>
            <a:r>
              <a:rPr lang="en-US" altLang="x-none" dirty="0" smtClean="0"/>
              <a:t>that </a:t>
            </a:r>
            <a:r>
              <a:rPr lang="en-US" altLang="x-none" u="sng" dirty="0" smtClean="0"/>
              <a:t>refers</a:t>
            </a:r>
            <a:r>
              <a:rPr lang="en-US" altLang="x-none" dirty="0" smtClean="0"/>
              <a:t> to class </a:t>
            </a:r>
            <a:r>
              <a:rPr lang="en-US" altLang="x-none" sz="2800" b="1" dirty="0" smtClean="0">
                <a:solidFill>
                  <a:srgbClr val="0033CC"/>
                </a:solidFill>
                <a:latin typeface="Courier New" charset="0"/>
              </a:rPr>
              <a:t>B.</a:t>
            </a:r>
            <a:endParaRPr lang="en-US" altLang="x-none" sz="2800" b="1" dirty="0">
              <a:solidFill>
                <a:srgbClr val="0033CC"/>
              </a:solidFill>
              <a:latin typeface="Courier New" charset="0"/>
            </a:endParaRPr>
          </a:p>
        </p:txBody>
      </p: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3693318" y="4251951"/>
            <a:ext cx="1816101" cy="914400"/>
            <a:chOff x="576" y="3139"/>
            <a:chExt cx="1144" cy="576"/>
          </a:xfrm>
        </p:grpSpPr>
        <p:sp>
          <p:nvSpPr>
            <p:cNvPr id="20" name="Rectangle 12"/>
            <p:cNvSpPr>
              <a:spLocks noChangeArrowheads="1"/>
            </p:cNvSpPr>
            <p:nvPr/>
          </p:nvSpPr>
          <p:spPr bwMode="auto">
            <a:xfrm>
              <a:off x="576" y="3139"/>
              <a:ext cx="1094" cy="57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Text Box 13"/>
            <p:cNvSpPr txBox="1">
              <a:spLocks noChangeArrowheads="1"/>
            </p:cNvSpPr>
            <p:nvPr/>
          </p:nvSpPr>
          <p:spPr bwMode="auto">
            <a:xfrm>
              <a:off x="576" y="3139"/>
              <a:ext cx="1094" cy="2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x-none" sz="1800"/>
                <a:t>Mailbox</a:t>
              </a:r>
            </a:p>
          </p:txBody>
        </p:sp>
        <p:sp>
          <p:nvSpPr>
            <p:cNvPr id="22" name="Text Box 14"/>
            <p:cNvSpPr txBox="1">
              <a:spLocks noChangeArrowheads="1"/>
            </p:cNvSpPr>
            <p:nvPr/>
          </p:nvSpPr>
          <p:spPr bwMode="auto">
            <a:xfrm>
              <a:off x="576" y="3427"/>
              <a:ext cx="1144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x-none" sz="1200" dirty="0" err="1"/>
                <a:t>msgQueue</a:t>
              </a:r>
              <a:r>
                <a:rPr lang="en-US" altLang="x-none" sz="1200" dirty="0"/>
                <a:t> : Message</a:t>
              </a:r>
              <a:r>
                <a:rPr lang="en-US" altLang="x-none" sz="1200" dirty="0" smtClean="0"/>
                <a:t>[ ]</a:t>
              </a:r>
              <a:endParaRPr lang="en-US" altLang="x-none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7162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Quadrant">
  <a:themeElements>
    <a:clrScheme name="Quadrant 2">
      <a:dk1>
        <a:srgbClr val="000000"/>
      </a:dk1>
      <a:lt1>
        <a:srgbClr val="FFFFFF"/>
      </a:lt1>
      <a:dk2>
        <a:srgbClr val="420000"/>
      </a:dk2>
      <a:lt2>
        <a:srgbClr val="660000"/>
      </a:lt2>
      <a:accent1>
        <a:srgbClr val="CCCC00"/>
      </a:accent1>
      <a:accent2>
        <a:srgbClr val="999966"/>
      </a:accent2>
      <a:accent3>
        <a:srgbClr val="FFFFFF"/>
      </a:accent3>
      <a:accent4>
        <a:srgbClr val="000000"/>
      </a:accent4>
      <a:accent5>
        <a:srgbClr val="E2E2AA"/>
      </a:accent5>
      <a:accent6>
        <a:srgbClr val="8A8A5C"/>
      </a:accent6>
      <a:hlink>
        <a:srgbClr val="996633"/>
      </a:hlink>
      <a:folHlink>
        <a:srgbClr val="993300"/>
      </a:folHlink>
    </a:clrScheme>
    <a:fontScheme name="Quadrant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Quadrant 1">
        <a:dk1>
          <a:srgbClr val="5C5674"/>
        </a:dk1>
        <a:lt1>
          <a:srgbClr val="FFFFFF"/>
        </a:lt1>
        <a:dk2>
          <a:srgbClr val="85986A"/>
        </a:dk2>
        <a:lt2>
          <a:srgbClr val="FFFFFF"/>
        </a:lt2>
        <a:accent1>
          <a:srgbClr val="666633"/>
        </a:accent1>
        <a:accent2>
          <a:srgbClr val="ADC5B8"/>
        </a:accent2>
        <a:accent3>
          <a:srgbClr val="C2CAB9"/>
        </a:accent3>
        <a:accent4>
          <a:srgbClr val="DADADA"/>
        </a:accent4>
        <a:accent5>
          <a:srgbClr val="B8B8AD"/>
        </a:accent5>
        <a:accent6>
          <a:srgbClr val="9CB2A6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2">
        <a:dk1>
          <a:srgbClr val="000000"/>
        </a:dk1>
        <a:lt1>
          <a:srgbClr val="FFFFFF"/>
        </a:lt1>
        <a:dk2>
          <a:srgbClr val="420000"/>
        </a:dk2>
        <a:lt2>
          <a:srgbClr val="660000"/>
        </a:lt2>
        <a:accent1>
          <a:srgbClr val="CCCC00"/>
        </a:accent1>
        <a:accent2>
          <a:srgbClr val="999966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8A8A5C"/>
        </a:accent6>
        <a:hlink>
          <a:srgbClr val="996633"/>
        </a:hlink>
        <a:folHlink>
          <a:srgbClr val="99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3">
        <a:dk1>
          <a:srgbClr val="618052"/>
        </a:dk1>
        <a:lt1>
          <a:srgbClr val="FFFFE3"/>
        </a:lt1>
        <a:dk2>
          <a:srgbClr val="162E36"/>
        </a:dk2>
        <a:lt2>
          <a:srgbClr val="FFFFFF"/>
        </a:lt2>
        <a:accent1>
          <a:srgbClr val="336699"/>
        </a:accent1>
        <a:accent2>
          <a:srgbClr val="69888B"/>
        </a:accent2>
        <a:accent3>
          <a:srgbClr val="ABADAE"/>
        </a:accent3>
        <a:accent4>
          <a:srgbClr val="DADAC2"/>
        </a:accent4>
        <a:accent5>
          <a:srgbClr val="ADB8CA"/>
        </a:accent5>
        <a:accent6>
          <a:srgbClr val="5E7B7D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4">
        <a:dk1>
          <a:srgbClr val="000000"/>
        </a:dk1>
        <a:lt1>
          <a:srgbClr val="FFFFFF"/>
        </a:lt1>
        <a:dk2>
          <a:srgbClr val="000000"/>
        </a:dk2>
        <a:lt2>
          <a:srgbClr val="CC0000"/>
        </a:lt2>
        <a:accent1>
          <a:srgbClr val="FFCC00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2D5CB9"/>
        </a:accent6>
        <a:hlink>
          <a:srgbClr val="666699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5">
        <a:dk1>
          <a:srgbClr val="666699"/>
        </a:dk1>
        <a:lt1>
          <a:srgbClr val="FFFFFF"/>
        </a:lt1>
        <a:dk2>
          <a:srgbClr val="000033"/>
        </a:dk2>
        <a:lt2>
          <a:srgbClr val="FFFFFF"/>
        </a:lt2>
        <a:accent1>
          <a:srgbClr val="9966FF"/>
        </a:accent1>
        <a:accent2>
          <a:srgbClr val="CCCCFF"/>
        </a:accent2>
        <a:accent3>
          <a:srgbClr val="AAAAAD"/>
        </a:accent3>
        <a:accent4>
          <a:srgbClr val="DADADA"/>
        </a:accent4>
        <a:accent5>
          <a:srgbClr val="CAB8FF"/>
        </a:accent5>
        <a:accent6>
          <a:srgbClr val="B9B9E7"/>
        </a:accent6>
        <a:hlink>
          <a:srgbClr val="CCCC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6">
        <a:dk1>
          <a:srgbClr val="000000"/>
        </a:dk1>
        <a:lt1>
          <a:srgbClr val="FFFFFF"/>
        </a:lt1>
        <a:dk2>
          <a:srgbClr val="000000"/>
        </a:dk2>
        <a:lt2>
          <a:srgbClr val="669966"/>
        </a:lt2>
        <a:accent1>
          <a:srgbClr val="CCCC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8AB9"/>
        </a:accent6>
        <a:hlink>
          <a:srgbClr val="000066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7">
        <a:dk1>
          <a:srgbClr val="0099CC"/>
        </a:dk1>
        <a:lt1>
          <a:srgbClr val="FFFFFF"/>
        </a:lt1>
        <a:dk2>
          <a:srgbClr val="000099"/>
        </a:dk2>
        <a:lt2>
          <a:srgbClr val="FFFFFF"/>
        </a:lt2>
        <a:accent1>
          <a:srgbClr val="0099CC"/>
        </a:accent1>
        <a:accent2>
          <a:srgbClr val="6600FF"/>
        </a:accent2>
        <a:accent3>
          <a:srgbClr val="AAAACA"/>
        </a:accent3>
        <a:accent4>
          <a:srgbClr val="DADADA"/>
        </a:accent4>
        <a:accent5>
          <a:srgbClr val="AACAE2"/>
        </a:accent5>
        <a:accent6>
          <a:srgbClr val="5C00E7"/>
        </a:accent6>
        <a:hlink>
          <a:srgbClr val="FFCC00"/>
        </a:hlink>
        <a:folHlink>
          <a:srgbClr val="00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8">
        <a:dk1>
          <a:srgbClr val="000033"/>
        </a:dk1>
        <a:lt1>
          <a:srgbClr val="FFFFFF"/>
        </a:lt1>
        <a:dk2>
          <a:srgbClr val="003366"/>
        </a:dk2>
        <a:lt2>
          <a:srgbClr val="275C6D"/>
        </a:lt2>
        <a:accent1>
          <a:srgbClr val="A7D2DF"/>
        </a:accent1>
        <a:accent2>
          <a:srgbClr val="108DA6"/>
        </a:accent2>
        <a:accent3>
          <a:srgbClr val="FFFFFF"/>
        </a:accent3>
        <a:accent4>
          <a:srgbClr val="00002A"/>
        </a:accent4>
        <a:accent5>
          <a:srgbClr val="D0E5EC"/>
        </a:accent5>
        <a:accent6>
          <a:srgbClr val="0D7F96"/>
        </a:accent6>
        <a:hlink>
          <a:srgbClr val="666699"/>
        </a:hlink>
        <a:folHlink>
          <a:srgbClr val="99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9">
        <a:dk1>
          <a:srgbClr val="CC3300"/>
        </a:dk1>
        <a:lt1>
          <a:srgbClr val="FFFFFF"/>
        </a:lt1>
        <a:dk2>
          <a:srgbClr val="000000"/>
        </a:dk2>
        <a:lt2>
          <a:srgbClr val="FFFFCC"/>
        </a:lt2>
        <a:accent1>
          <a:srgbClr val="FF9900"/>
        </a:accent1>
        <a:accent2>
          <a:srgbClr val="9933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8A2D00"/>
        </a:accent6>
        <a:hlink>
          <a:srgbClr val="CEC5A2"/>
        </a:hlink>
        <a:folHlink>
          <a:srgbClr val="DDDDD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Quadrant</Template>
  <TotalTime>20743</TotalTime>
  <Words>1421</Words>
  <Application>Microsoft Macintosh PowerPoint</Application>
  <PresentationFormat>On-screen Show (4:3)</PresentationFormat>
  <Paragraphs>350</Paragraphs>
  <Slides>38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 (body)</vt:lpstr>
      <vt:lpstr>Courier New</vt:lpstr>
      <vt:lpstr>ＭＳ Ｐゴシック</vt:lpstr>
      <vt:lpstr>Times New Roman</vt:lpstr>
      <vt:lpstr>Wingdings</vt:lpstr>
      <vt:lpstr>ヒラギノ角ゴ ProN W3</vt:lpstr>
      <vt:lpstr>Arial</vt:lpstr>
      <vt:lpstr>Quadrant</vt:lpstr>
      <vt:lpstr>CMPE 135: Object-Oriented Analysis  and Design September 12 Class Meeting</vt:lpstr>
      <vt:lpstr>Textual Analysis</vt:lpstr>
      <vt:lpstr>Textual Analysis, cont’d</vt:lpstr>
      <vt:lpstr>Textual Analysis, cont’d</vt:lpstr>
      <vt:lpstr>Review: Class Responsibilities</vt:lpstr>
      <vt:lpstr>CRC Cards</vt:lpstr>
      <vt:lpstr>CRC Cards for the Dog Door Use Case</vt:lpstr>
      <vt:lpstr>UML Class Diagram: Dependency</vt:lpstr>
      <vt:lpstr>UML Class Diagrams: Association</vt:lpstr>
      <vt:lpstr>UML Class Diagrams: Association, cont’d</vt:lpstr>
      <vt:lpstr>Class Diagram Examples</vt:lpstr>
      <vt:lpstr>Class Diagram Examples, cont’d</vt:lpstr>
      <vt:lpstr>Class Diagram Examples, cont’d</vt:lpstr>
      <vt:lpstr>Class Diagram Examples, cont’d</vt:lpstr>
      <vt:lpstr>Class Diagram Examples, cont’d</vt:lpstr>
      <vt:lpstr>PowerPoint Presentation</vt:lpstr>
      <vt:lpstr>Initial and Final States</vt:lpstr>
      <vt:lpstr>Control Splits and Synchronization</vt:lpstr>
      <vt:lpstr>UML State Diagram Example #1</vt:lpstr>
      <vt:lpstr>PowerPoint Presentation</vt:lpstr>
      <vt:lpstr>PowerPoint Presentation</vt:lpstr>
      <vt:lpstr>PowerPoint Presentation</vt:lpstr>
      <vt:lpstr>PowerPoint Presentation</vt:lpstr>
      <vt:lpstr>Design Goals for Good Classes</vt:lpstr>
      <vt:lpstr>A Proposed C++ Date Class</vt:lpstr>
      <vt:lpstr>Methods of the Date Class</vt:lpstr>
      <vt:lpstr>Points in Time</vt:lpstr>
      <vt:lpstr>The date_string Function</vt:lpstr>
      <vt:lpstr>What about Month, Day, and Year?</vt:lpstr>
      <vt:lpstr>Calendar Classes</vt:lpstr>
      <vt:lpstr>Some Functions of the Calendar Class</vt:lpstr>
      <vt:lpstr>What’s Wrong with this Code?</vt:lpstr>
      <vt:lpstr>What’s Wrong with this Code? cont’d</vt:lpstr>
      <vt:lpstr>Factory Design Pattern</vt:lpstr>
      <vt:lpstr>Design a Day Class</vt:lpstr>
      <vt:lpstr>Functions of the Day Class</vt:lpstr>
      <vt:lpstr>The Day Class</vt:lpstr>
      <vt:lpstr>The Day Class</vt:lpstr>
    </vt:vector>
  </TitlesOfParts>
  <Company>Apropos Logic</Company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153: Concepts of Compiler Design</dc:title>
  <dc:creator>Ronald Mak</dc:creator>
  <cp:lastModifiedBy>Ronald Mak</cp:lastModifiedBy>
  <cp:revision>340</cp:revision>
  <dcterms:created xsi:type="dcterms:W3CDTF">2008-01-12T03:52:55Z</dcterms:created>
  <dcterms:modified xsi:type="dcterms:W3CDTF">2017-09-14T09:01:55Z</dcterms:modified>
</cp:coreProperties>
</file>